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22"/>
  </p:notesMasterIdLst>
  <p:sldIdLst>
    <p:sldId id="263" r:id="rId2"/>
    <p:sldId id="269" r:id="rId3"/>
    <p:sldId id="290" r:id="rId4"/>
    <p:sldId id="291" r:id="rId5"/>
    <p:sldId id="292" r:id="rId6"/>
    <p:sldId id="293" r:id="rId7"/>
    <p:sldId id="294" r:id="rId8"/>
    <p:sldId id="296" r:id="rId9"/>
    <p:sldId id="297" r:id="rId10"/>
    <p:sldId id="301" r:id="rId11"/>
    <p:sldId id="298" r:id="rId12"/>
    <p:sldId id="304" r:id="rId13"/>
    <p:sldId id="302" r:id="rId14"/>
    <p:sldId id="303" r:id="rId15"/>
    <p:sldId id="285" r:id="rId16"/>
    <p:sldId id="295" r:id="rId17"/>
    <p:sldId id="299" r:id="rId18"/>
    <p:sldId id="300" r:id="rId19"/>
    <p:sldId id="305"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A9"/>
    <a:srgbClr val="40918F"/>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2"/>
    <p:restoredTop sz="92553"/>
  </p:normalViewPr>
  <p:slideViewPr>
    <p:cSldViewPr snapToGrid="0" snapToObjects="1">
      <p:cViewPr varScale="1">
        <p:scale>
          <a:sx n="105" d="100"/>
          <a:sy n="105" d="100"/>
        </p:scale>
        <p:origin x="1128" y="13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D3FD2-E219-7C40-BCBB-599C46E60A43}" type="datetimeFigureOut">
              <a:rPr lang="en-US" smtClean="0"/>
              <a:t>7/3/19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01AAA4-CEE9-7F42-A8F8-97DF7F292A10}" type="slidenum">
              <a:rPr lang="en-US" smtClean="0"/>
              <a:t>‹#›</a:t>
            </a:fld>
            <a:endParaRPr lang="en-US"/>
          </a:p>
        </p:txBody>
      </p:sp>
    </p:spTree>
    <p:extLst>
      <p:ext uri="{BB962C8B-B14F-4D97-AF65-F5344CB8AC3E}">
        <p14:creationId xmlns:p14="http://schemas.microsoft.com/office/powerpoint/2010/main" val="102345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01AAA4-CEE9-7F42-A8F8-97DF7F292A10}" type="slidenum">
              <a:rPr lang="en-US" smtClean="0"/>
              <a:t>1</a:t>
            </a:fld>
            <a:endParaRPr lang="en-US"/>
          </a:p>
        </p:txBody>
      </p:sp>
    </p:spTree>
    <p:extLst>
      <p:ext uri="{BB962C8B-B14F-4D97-AF65-F5344CB8AC3E}">
        <p14:creationId xmlns:p14="http://schemas.microsoft.com/office/powerpoint/2010/main" val="1964942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F01AAA4-CEE9-7F42-A8F8-97DF7F292A10}" type="slidenum">
              <a:rPr lang="en-US" smtClean="0"/>
              <a:t>10</a:t>
            </a:fld>
            <a:endParaRPr lang="en-US"/>
          </a:p>
        </p:txBody>
      </p:sp>
    </p:spTree>
    <p:extLst>
      <p:ext uri="{BB962C8B-B14F-4D97-AF65-F5344CB8AC3E}">
        <p14:creationId xmlns:p14="http://schemas.microsoft.com/office/powerpoint/2010/main" val="3572857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note is important as it allows for family members to bring in menstrual products subject to risk assessment and the agreement of the custody officer.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F01AAA4-CEE9-7F42-A8F8-97DF7F292A10}" type="slidenum">
              <a:rPr lang="en-US" smtClean="0"/>
              <a:t>11</a:t>
            </a:fld>
            <a:endParaRPr lang="en-US"/>
          </a:p>
        </p:txBody>
      </p:sp>
    </p:spTree>
    <p:extLst>
      <p:ext uri="{BB962C8B-B14F-4D97-AF65-F5344CB8AC3E}">
        <p14:creationId xmlns:p14="http://schemas.microsoft.com/office/powerpoint/2010/main" val="124916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part of the code notes that all changes previously mentioned in PACE apply to not only menstrual products but also to cover any health needs such as incontinence and colostomy appliances. It reiterates that women and girls should be able to speak to a female member of staff in private on any of these matters. </a:t>
            </a:r>
          </a:p>
          <a:p>
            <a:endParaRPr lang="en-US" baseline="0" dirty="0"/>
          </a:p>
        </p:txBody>
      </p:sp>
      <p:sp>
        <p:nvSpPr>
          <p:cNvPr id="4" name="Slide Number Placeholder 3"/>
          <p:cNvSpPr>
            <a:spLocks noGrp="1"/>
          </p:cNvSpPr>
          <p:nvPr>
            <p:ph type="sldNum" sz="quarter" idx="10"/>
          </p:nvPr>
        </p:nvSpPr>
        <p:spPr/>
        <p:txBody>
          <a:bodyPr/>
          <a:lstStyle/>
          <a:p>
            <a:fld id="{FF01AAA4-CEE9-7F42-A8F8-97DF7F292A10}" type="slidenum">
              <a:rPr lang="en-US" smtClean="0"/>
              <a:t>12</a:t>
            </a:fld>
            <a:endParaRPr lang="en-US"/>
          </a:p>
        </p:txBody>
      </p:sp>
    </p:spTree>
    <p:extLst>
      <p:ext uri="{BB962C8B-B14F-4D97-AF65-F5344CB8AC3E}">
        <p14:creationId xmlns:p14="http://schemas.microsoft.com/office/powerpoint/2010/main" val="3293878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 overview of Note 8D is contained in the next slide. At this point it is recommended that you have a short discussion on dignity with your ICVs, why it’s important, and what the inclusion of the wording on dignity could mean for detainees. Although the remainder of the changes to include dignity are not repeated here, please tell your ICVs that this language also appears throughout </a:t>
            </a:r>
            <a:r>
              <a:rPr lang="en-US" baseline="0" dirty="0" err="1"/>
              <a:t>Annexe</a:t>
            </a:r>
            <a:r>
              <a:rPr lang="en-US" baseline="0" dirty="0"/>
              <a:t> A and </a:t>
            </a:r>
            <a:r>
              <a:rPr lang="en-US" baseline="0" dirty="0" err="1"/>
              <a:t>Annexe</a:t>
            </a:r>
            <a:r>
              <a:rPr lang="en-US" baseline="0" dirty="0"/>
              <a:t> L which deal with strip searching and establishing gender respectively.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F01AAA4-CEE9-7F42-A8F8-97DF7F292A10}" type="slidenum">
              <a:rPr lang="en-US" smtClean="0"/>
              <a:t>13</a:t>
            </a:fld>
            <a:endParaRPr lang="en-US"/>
          </a:p>
        </p:txBody>
      </p:sp>
    </p:spTree>
    <p:extLst>
      <p:ext uri="{BB962C8B-B14F-4D97-AF65-F5344CB8AC3E}">
        <p14:creationId xmlns:p14="http://schemas.microsoft.com/office/powerpoint/2010/main" val="3365417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F01AAA4-CEE9-7F42-A8F8-97DF7F292A10}" type="slidenum">
              <a:rPr lang="en-US" smtClean="0"/>
              <a:t>14</a:t>
            </a:fld>
            <a:endParaRPr lang="en-US"/>
          </a:p>
        </p:txBody>
      </p:sp>
    </p:spTree>
    <p:extLst>
      <p:ext uri="{BB962C8B-B14F-4D97-AF65-F5344CB8AC3E}">
        <p14:creationId xmlns:p14="http://schemas.microsoft.com/office/powerpoint/2010/main" val="1454809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material for this slide and the following ones is taken from an article in the </a:t>
            </a:r>
            <a:r>
              <a:rPr lang="en-GB" sz="1200" b="0" i="0" u="none" strike="noStrike" kern="1200" dirty="0">
                <a:solidFill>
                  <a:schemeClr val="tx1"/>
                </a:solidFill>
                <a:effectLst/>
                <a:latin typeface="+mn-lt"/>
                <a:ea typeface="+mn-ea"/>
                <a:cs typeface="+mn-cs"/>
              </a:rPr>
              <a:t>European Human Rights Law Review in 2019. The article was written by John Wadham, UK NPM Chair, and Louise Finer, Co-Ordinator of the UKNPM. The UKNPM is the UK National Preventative Mechanism, the overarching body of which ICVA are members, along with 21 other bodies who monitor places of detention in the UK. </a:t>
            </a:r>
          </a:p>
          <a:p>
            <a:r>
              <a:rPr lang="en-GB" sz="1200" b="0" i="0" u="none" strike="noStrike" kern="1200" dirty="0">
                <a:solidFill>
                  <a:schemeClr val="tx1"/>
                </a:solidFill>
                <a:effectLst/>
                <a:latin typeface="+mn-lt"/>
                <a:ea typeface="+mn-ea"/>
                <a:cs typeface="+mn-cs"/>
              </a:rPr>
              <a:t>The report notes ICVAs work in terms of menstruation and dignity as well as giving an extremely detailed review of international case law with regards to dignity in all types of detention.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F01AAA4-CEE9-7F42-A8F8-97DF7F292A10}" type="slidenum">
              <a:rPr lang="en-US" smtClean="0"/>
              <a:t>15</a:t>
            </a:fld>
            <a:endParaRPr lang="en-US"/>
          </a:p>
        </p:txBody>
      </p:sp>
    </p:spTree>
    <p:extLst>
      <p:ext uri="{BB962C8B-B14F-4D97-AF65-F5344CB8AC3E}">
        <p14:creationId xmlns:p14="http://schemas.microsoft.com/office/powerpoint/2010/main" val="3877172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this and the following slides, you might wish to discuss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F01AAA4-CEE9-7F42-A8F8-97DF7F292A10}" type="slidenum">
              <a:rPr lang="en-US" smtClean="0"/>
              <a:t>16</a:t>
            </a:fld>
            <a:endParaRPr lang="en-US"/>
          </a:p>
        </p:txBody>
      </p:sp>
    </p:spTree>
    <p:extLst>
      <p:ext uri="{BB962C8B-B14F-4D97-AF65-F5344CB8AC3E}">
        <p14:creationId xmlns:p14="http://schemas.microsoft.com/office/powerpoint/2010/main" val="2657295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F01AAA4-CEE9-7F42-A8F8-97DF7F292A10}" type="slidenum">
              <a:rPr lang="en-US" smtClean="0"/>
              <a:t>17</a:t>
            </a:fld>
            <a:endParaRPr lang="en-US"/>
          </a:p>
        </p:txBody>
      </p:sp>
    </p:spTree>
    <p:extLst>
      <p:ext uri="{BB962C8B-B14F-4D97-AF65-F5344CB8AC3E}">
        <p14:creationId xmlns:p14="http://schemas.microsoft.com/office/powerpoint/2010/main" val="465648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F01AAA4-CEE9-7F42-A8F8-97DF7F292A10}" type="slidenum">
              <a:rPr lang="en-US" smtClean="0"/>
              <a:t>18</a:t>
            </a:fld>
            <a:endParaRPr lang="en-US"/>
          </a:p>
        </p:txBody>
      </p:sp>
    </p:spTree>
    <p:extLst>
      <p:ext uri="{BB962C8B-B14F-4D97-AF65-F5344CB8AC3E}">
        <p14:creationId xmlns:p14="http://schemas.microsoft.com/office/powerpoint/2010/main" val="3157958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01AAA4-CEE9-7F42-A8F8-97DF7F292A10}" type="slidenum">
              <a:rPr lang="en-US" smtClean="0"/>
              <a:t>19</a:t>
            </a:fld>
            <a:endParaRPr lang="en-US"/>
          </a:p>
        </p:txBody>
      </p:sp>
    </p:spTree>
    <p:extLst>
      <p:ext uri="{BB962C8B-B14F-4D97-AF65-F5344CB8AC3E}">
        <p14:creationId xmlns:p14="http://schemas.microsoft.com/office/powerpoint/2010/main" val="244258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01AAA4-CEE9-7F42-A8F8-97DF7F292A10}" type="slidenum">
              <a:rPr lang="en-US" smtClean="0"/>
              <a:t>2</a:t>
            </a:fld>
            <a:endParaRPr lang="en-US"/>
          </a:p>
        </p:txBody>
      </p:sp>
    </p:spTree>
    <p:extLst>
      <p:ext uri="{BB962C8B-B14F-4D97-AF65-F5344CB8AC3E}">
        <p14:creationId xmlns:p14="http://schemas.microsoft.com/office/powerpoint/2010/main" val="253687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a:t>
            </a:r>
            <a:r>
              <a:rPr lang="en-US" baseline="0" dirty="0"/>
              <a:t> slide to take questions</a:t>
            </a:r>
            <a:endParaRPr lang="en-US" dirty="0"/>
          </a:p>
        </p:txBody>
      </p:sp>
      <p:sp>
        <p:nvSpPr>
          <p:cNvPr id="4" name="Slide Number Placeholder 3"/>
          <p:cNvSpPr>
            <a:spLocks noGrp="1"/>
          </p:cNvSpPr>
          <p:nvPr>
            <p:ph type="sldNum" sz="quarter" idx="10"/>
          </p:nvPr>
        </p:nvSpPr>
        <p:spPr/>
        <p:txBody>
          <a:bodyPr/>
          <a:lstStyle/>
          <a:p>
            <a:fld id="{FF01AAA4-CEE9-7F42-A8F8-97DF7F292A10}" type="slidenum">
              <a:rPr lang="en-US" smtClean="0"/>
              <a:t>20</a:t>
            </a:fld>
            <a:endParaRPr lang="en-US"/>
          </a:p>
        </p:txBody>
      </p:sp>
    </p:spTree>
    <p:extLst>
      <p:ext uri="{BB962C8B-B14F-4D97-AF65-F5344CB8AC3E}">
        <p14:creationId xmlns:p14="http://schemas.microsoft.com/office/powerpoint/2010/main" val="13594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Note: There is a briefing paper for ICVs on the members site, covering both PACE and the APP with more detail as to what they are and what they cover, you may wish to give this as a background handout or as a pre-read to this session. The following is also worth noting at this point:</a:t>
            </a:r>
          </a:p>
          <a:p>
            <a:endParaRPr lang="en-US" sz="1200" b="1" kern="1200" baseline="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What is PACE Code H?</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PACE Code H is the revised code of practice for the police in connection with detention, treatment and questioning by police officers under the Terrorism Act 2000. This Code will cover arrangements for those areas who have TACT visitors, either as the area has a designated TACT suite, or the capability to hold Terrorism detainees in designated cells. The arrangements, headings and content of PACE Code H are similar to that in Code C. All of the changes detailed in the following slides also apply to PACE Code H as well as PACE Code C.</a:t>
            </a: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F01AAA4-CEE9-7F42-A8F8-97DF7F292A10}" type="slidenum">
              <a:rPr lang="en-US" smtClean="0"/>
              <a:t>3</a:t>
            </a:fld>
            <a:endParaRPr lang="en-US"/>
          </a:p>
        </p:txBody>
      </p:sp>
    </p:spTree>
    <p:extLst>
      <p:ext uri="{BB962C8B-B14F-4D97-AF65-F5344CB8AC3E}">
        <p14:creationId xmlns:p14="http://schemas.microsoft.com/office/powerpoint/2010/main" val="399629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a </a:t>
            </a:r>
            <a:r>
              <a:rPr lang="en-US" b="1" baseline="0" dirty="0"/>
              <a:t>very very </a:t>
            </a:r>
            <a:r>
              <a:rPr lang="en-US" baseline="0" dirty="0"/>
              <a:t>brief overview of the campaign, More detail on the campaign and the engagement can be found in the media centre of our website including press releases </a:t>
            </a:r>
            <a:r>
              <a:rPr lang="en-US" baseline="0" dirty="0" err="1"/>
              <a:t>etc</a:t>
            </a:r>
            <a:r>
              <a:rPr lang="en-US" baseline="0" dirty="0"/>
              <a:t> on the changes. Also further blogs can be found on the custody visiting </a:t>
            </a:r>
            <a:r>
              <a:rPr lang="en-US" baseline="0" dirty="0" err="1"/>
              <a:t>wordpress</a:t>
            </a:r>
            <a:r>
              <a:rPr lang="en-US" baseline="0" dirty="0"/>
              <a:t> site.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F01AAA4-CEE9-7F42-A8F8-97DF7F292A10}" type="slidenum">
              <a:rPr lang="en-US" smtClean="0"/>
              <a:t>4</a:t>
            </a:fld>
            <a:endParaRPr lang="en-US"/>
          </a:p>
        </p:txBody>
      </p:sp>
    </p:spTree>
    <p:extLst>
      <p:ext uri="{BB962C8B-B14F-4D97-AF65-F5344CB8AC3E}">
        <p14:creationId xmlns:p14="http://schemas.microsoft.com/office/powerpoint/2010/main" val="115481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Please note and let ICVs know that documents including the full list of asks are available on the </a:t>
            </a:r>
            <a:r>
              <a:rPr lang="en-US" baseline="0" dirty="0" err="1"/>
              <a:t>icva</a:t>
            </a:r>
            <a:r>
              <a:rPr lang="en-US" baseline="0" dirty="0"/>
              <a:t> website – this also includes the detailed legal opinion, offered pro-bono from Doughty St.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F01AAA4-CEE9-7F42-A8F8-97DF7F292A10}" type="slidenum">
              <a:rPr lang="en-US" smtClean="0"/>
              <a:t>5</a:t>
            </a:fld>
            <a:endParaRPr lang="en-US"/>
          </a:p>
        </p:txBody>
      </p:sp>
    </p:spTree>
    <p:extLst>
      <p:ext uri="{BB962C8B-B14F-4D97-AF65-F5344CB8AC3E}">
        <p14:creationId xmlns:p14="http://schemas.microsoft.com/office/powerpoint/2010/main" val="236926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means that all women and girls </a:t>
            </a:r>
            <a:r>
              <a:rPr lang="en-US" b="1" baseline="0" dirty="0"/>
              <a:t>will know </a:t>
            </a:r>
            <a:r>
              <a:rPr lang="en-US" baseline="0" dirty="0"/>
              <a:t>that they are entitled to menstrual products and that they are able to speak about this in private. Custody staff must give offer this leaflet to all detainees in an accessible format in terms of language/easy read etc.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F01AAA4-CEE9-7F42-A8F8-97DF7F292A10}" type="slidenum">
              <a:rPr lang="en-US" smtClean="0"/>
              <a:t>6</a:t>
            </a:fld>
            <a:endParaRPr lang="en-US"/>
          </a:p>
        </p:txBody>
      </p:sp>
    </p:spTree>
    <p:extLst>
      <p:ext uri="{BB962C8B-B14F-4D97-AF65-F5344CB8AC3E}">
        <p14:creationId xmlns:p14="http://schemas.microsoft.com/office/powerpoint/2010/main" val="2546259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section means that all detainees must be able to speak to a member of the same sex as themselves if they wish to do so. Discuss why this is important. This is a big step forward to state that women must be able to speak to female staff if they wish to do so. PACE has always had this for girls, but it is now for all all female detainees. NOTE:  PACE goes on to state that any decision on this matter must be recorded in the custody record of the detainee.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F01AAA4-CEE9-7F42-A8F8-97DF7F292A10}" type="slidenum">
              <a:rPr lang="en-US" smtClean="0"/>
              <a:t>7</a:t>
            </a:fld>
            <a:endParaRPr lang="en-US"/>
          </a:p>
        </p:txBody>
      </p:sp>
    </p:spTree>
    <p:extLst>
      <p:ext uri="{BB962C8B-B14F-4D97-AF65-F5344CB8AC3E}">
        <p14:creationId xmlns:p14="http://schemas.microsoft.com/office/powerpoint/2010/main" val="245476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provides the updated text for girls in custody. NOTE: Detail on 9.3A and 9.3B are in a subsequent slide.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F01AAA4-CEE9-7F42-A8F8-97DF7F292A10}" type="slidenum">
              <a:rPr lang="en-US" smtClean="0"/>
              <a:t>8</a:t>
            </a:fld>
            <a:endParaRPr lang="en-US"/>
          </a:p>
        </p:txBody>
      </p:sp>
    </p:spTree>
    <p:extLst>
      <p:ext uri="{BB962C8B-B14F-4D97-AF65-F5344CB8AC3E}">
        <p14:creationId xmlns:p14="http://schemas.microsoft.com/office/powerpoint/2010/main" val="2512192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means that subject to risk assessment, should a woman or girl in custody wish to use her own menstrual protection which she has with her at the time of arrest, she should be able to do so.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F01AAA4-CEE9-7F42-A8F8-97DF7F292A10}" type="slidenum">
              <a:rPr lang="en-US" smtClean="0"/>
              <a:t>9</a:t>
            </a:fld>
            <a:endParaRPr lang="en-US"/>
          </a:p>
        </p:txBody>
      </p:sp>
    </p:spTree>
    <p:extLst>
      <p:ext uri="{BB962C8B-B14F-4D97-AF65-F5344CB8AC3E}">
        <p14:creationId xmlns:p14="http://schemas.microsoft.com/office/powerpoint/2010/main" val="387395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4421A7-81B1-744F-B112-F12221038555}" type="datetimeFigureOut">
              <a:rPr lang="en-US" smtClean="0"/>
              <a:t>7/3/19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2DFFE-EB71-7544-B13E-EC7BA1BC8D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4421A7-81B1-744F-B112-F12221038555}" type="datetimeFigureOut">
              <a:rPr lang="en-US" smtClean="0"/>
              <a:t>7/3/19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2DFFE-EB71-7544-B13E-EC7BA1BC8D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4421A7-81B1-744F-B112-F12221038555}" type="datetimeFigureOut">
              <a:rPr lang="en-US" smtClean="0"/>
              <a:t>7/3/19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2DFFE-EB71-7544-B13E-EC7BA1BC8D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4421A7-81B1-744F-B112-F12221038555}" type="datetimeFigureOut">
              <a:rPr lang="en-US" smtClean="0"/>
              <a:t>7/3/19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2DFFE-EB71-7544-B13E-EC7BA1BC8D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4421A7-81B1-744F-B112-F12221038555}" type="datetimeFigureOut">
              <a:rPr lang="en-US" smtClean="0"/>
              <a:t>7/3/19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2DFFE-EB71-7544-B13E-EC7BA1BC8D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4421A7-81B1-744F-B112-F12221038555}" type="datetimeFigureOut">
              <a:rPr lang="en-US" smtClean="0"/>
              <a:t>7/3/19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2DFFE-EB71-7544-B13E-EC7BA1BC8D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4421A7-81B1-744F-B112-F12221038555}" type="datetimeFigureOut">
              <a:rPr lang="en-US" smtClean="0"/>
              <a:t>7/3/19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12DFFE-EB71-7544-B13E-EC7BA1BC8D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4421A7-81B1-744F-B112-F12221038555}" type="datetimeFigureOut">
              <a:rPr lang="en-US" smtClean="0"/>
              <a:t>7/3/19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12DFFE-EB71-7544-B13E-EC7BA1BC8D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421A7-81B1-744F-B112-F12221038555}" type="datetimeFigureOut">
              <a:rPr lang="en-US" smtClean="0"/>
              <a:t>7/3/19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12DFFE-EB71-7544-B13E-EC7BA1BC8D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4421A7-81B1-744F-B112-F12221038555}" type="datetimeFigureOut">
              <a:rPr lang="en-US" smtClean="0"/>
              <a:t>7/3/19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2DFFE-EB71-7544-B13E-EC7BA1BC8D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4421A7-81B1-744F-B112-F12221038555}" type="datetimeFigureOut">
              <a:rPr lang="en-US" smtClean="0"/>
              <a:t>7/3/19</a:t>
            </a:fld>
            <a:endParaRPr lang="en-US"/>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7812DFFE-EB71-7544-B13E-EC7BA1BC8D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421A7-81B1-744F-B112-F12221038555}" type="datetimeFigureOut">
              <a:rPr lang="en-US" smtClean="0"/>
              <a:t>7/3/19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2DFFE-EB71-7544-B13E-EC7BA1BC8D65}" type="slidenum">
              <a:rPr lang="en-US" smtClean="0"/>
              <a:t>‹#›</a:t>
            </a:fld>
            <a:endParaRPr lang="en-US"/>
          </a:p>
        </p:txBody>
      </p:sp>
    </p:spTree>
    <p:extLst>
      <p:ext uri="{BB962C8B-B14F-4D97-AF65-F5344CB8AC3E}">
        <p14:creationId xmlns:p14="http://schemas.microsoft.com/office/powerpoint/2010/main" val="130850075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0489"/>
            <a:ext cx="10515600" cy="2898775"/>
          </a:xfrm>
        </p:spPr>
        <p:txBody>
          <a:bodyPr>
            <a:normAutofit/>
          </a:bodyPr>
          <a:lstStyle/>
          <a:p>
            <a:r>
              <a:rPr lang="en-US" sz="6000" b="1" spc="-1" dirty="0">
                <a:solidFill>
                  <a:srgbClr val="000000"/>
                </a:solidFill>
              </a:rPr>
              <a:t>PACE Codes C and H – Menstrual Care and Dignity in Custody </a:t>
            </a:r>
            <a:endParaRPr lang="en-US" sz="6000" spc="-1" dirty="0">
              <a:solidFill>
                <a:srgbClr val="000000"/>
              </a:solidFill>
              <a:latin typeface="Calibri"/>
            </a:endParaRPr>
          </a:p>
        </p:txBody>
      </p:sp>
      <p:sp>
        <p:nvSpPr>
          <p:cNvPr id="3" name="Content Placeholder 2"/>
          <p:cNvSpPr>
            <a:spLocks noGrp="1"/>
          </p:cNvSpPr>
          <p:nvPr>
            <p:ph idx="1"/>
          </p:nvPr>
        </p:nvSpPr>
        <p:spPr>
          <a:xfrm>
            <a:off x="825500" y="4623133"/>
            <a:ext cx="7164509" cy="791734"/>
          </a:xfrm>
        </p:spPr>
        <p:txBody>
          <a:bodyPr>
            <a:noAutofit/>
          </a:bodyPr>
          <a:lstStyle/>
          <a:p>
            <a:pPr marL="0" indent="0">
              <a:buNone/>
            </a:pPr>
            <a:r>
              <a:rPr lang="en-US" sz="3200" dirty="0"/>
              <a:t>Bitesize training for ICVs</a:t>
            </a:r>
          </a:p>
        </p:txBody>
      </p:sp>
      <p:cxnSp>
        <p:nvCxnSpPr>
          <p:cNvPr id="5" name="Straight Connector 4"/>
          <p:cNvCxnSpPr/>
          <p:nvPr/>
        </p:nvCxnSpPr>
        <p:spPr>
          <a:xfrm>
            <a:off x="889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20904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101600"/>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0" y="6858000"/>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747" y="4270785"/>
            <a:ext cx="2139353" cy="213935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747" y="4270785"/>
            <a:ext cx="2139353" cy="2139353"/>
          </a:xfrm>
          <a:prstGeom prst="rect">
            <a:avLst/>
          </a:prstGeom>
        </p:spPr>
      </p:pic>
    </p:spTree>
    <p:extLst>
      <p:ext uri="{BB962C8B-B14F-4D97-AF65-F5344CB8AC3E}">
        <p14:creationId xmlns:p14="http://schemas.microsoft.com/office/powerpoint/2010/main" val="1137513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747" y="4281543"/>
            <a:ext cx="2139353" cy="2139353"/>
          </a:xfrm>
          <a:prstGeom prst="rect">
            <a:avLst/>
          </a:prstGeom>
        </p:spPr>
      </p:pic>
      <p:sp>
        <p:nvSpPr>
          <p:cNvPr id="3" name="Content Placeholder 2"/>
          <p:cNvSpPr>
            <a:spLocks noGrp="1"/>
          </p:cNvSpPr>
          <p:nvPr>
            <p:ph idx="1"/>
          </p:nvPr>
        </p:nvSpPr>
        <p:spPr>
          <a:xfrm>
            <a:off x="373648" y="1149160"/>
            <a:ext cx="9294607" cy="5271734"/>
          </a:xfrm>
        </p:spPr>
        <p:txBody>
          <a:bodyPr>
            <a:noAutofit/>
          </a:bodyPr>
          <a:lstStyle/>
          <a:p>
            <a:pPr marL="360" indent="0">
              <a:lnSpc>
                <a:spcPct val="100000"/>
              </a:lnSpc>
              <a:spcBef>
                <a:spcPts val="1001"/>
              </a:spcBef>
              <a:buClr>
                <a:srgbClr val="000000"/>
              </a:buClr>
              <a:buNone/>
            </a:pPr>
            <a:r>
              <a:rPr lang="en-US" sz="2300" spc="-1" dirty="0">
                <a:solidFill>
                  <a:srgbClr val="000000"/>
                </a:solidFill>
              </a:rPr>
              <a:t>9.3A</a:t>
            </a:r>
          </a:p>
          <a:p>
            <a:pPr marL="360" indent="0">
              <a:lnSpc>
                <a:spcPct val="100000"/>
              </a:lnSpc>
              <a:spcBef>
                <a:spcPts val="1001"/>
              </a:spcBef>
              <a:buClr>
                <a:srgbClr val="000000"/>
              </a:buClr>
              <a:buNone/>
            </a:pPr>
            <a:r>
              <a:rPr lang="en-US" sz="2300" spc="-1" dirty="0">
                <a:solidFill>
                  <a:srgbClr val="000000"/>
                </a:solidFill>
              </a:rPr>
              <a:t>This is the note earlier referred to in PACE. </a:t>
            </a:r>
          </a:p>
          <a:p>
            <a:pPr marL="360" indent="0">
              <a:lnSpc>
                <a:spcPct val="100000"/>
              </a:lnSpc>
              <a:spcBef>
                <a:spcPts val="1001"/>
              </a:spcBef>
              <a:buClr>
                <a:srgbClr val="000000"/>
              </a:buClr>
              <a:buNone/>
            </a:pPr>
            <a:endParaRPr lang="en-US" sz="2300" spc="-1" dirty="0">
              <a:solidFill>
                <a:srgbClr val="000000"/>
              </a:solidFill>
            </a:endParaRPr>
          </a:p>
          <a:p>
            <a:pPr marL="360" indent="0">
              <a:lnSpc>
                <a:spcPct val="100000"/>
              </a:lnSpc>
              <a:spcBef>
                <a:spcPts val="1001"/>
              </a:spcBef>
              <a:buClr>
                <a:srgbClr val="000000"/>
              </a:buClr>
              <a:buNone/>
            </a:pPr>
            <a:r>
              <a:rPr lang="en-GB" sz="2300" dirty="0"/>
              <a:t>As soon as practicable after arrival at the police station, each detainee must be given an opportunity to speak in private with a member of the custody staff who if they wish, may be of the same sex as the detainee (see paragraph 1.13(c)), about any matter concerning the detainee’s personal needs relating to their health, hygiene and welfare that might affect or concern them whilst in custody. If the detainee wishes to take this opportunity, the necessary arrangements shall be made as soon as practicable. In the case of a juvenile or vulnerable person, the appropriate adult must be involved in accordance with paragraph 3.17 and in the case of a girl under 18, see paragraph 3.20A. (See Note 9CB).</a:t>
            </a:r>
            <a:endParaRPr lang="en-US" sz="2300" spc="-1" dirty="0">
              <a:solidFill>
                <a:srgbClr val="000000"/>
              </a:solidFill>
            </a:endParaRPr>
          </a:p>
        </p:txBody>
      </p:sp>
      <p:cxnSp>
        <p:nvCxnSpPr>
          <p:cNvPr id="5" name="Straight Connector 4"/>
          <p:cNvCxnSpPr/>
          <p:nvPr/>
        </p:nvCxnSpPr>
        <p:spPr>
          <a:xfrm>
            <a:off x="889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20904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101600"/>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0" y="6775973"/>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sp>
        <p:nvSpPr>
          <p:cNvPr id="13" name="TextShape 1">
            <a:extLst>
              <a:ext uri="{FF2B5EF4-FFF2-40B4-BE49-F238E27FC236}">
                <a16:creationId xmlns:a16="http://schemas.microsoft.com/office/drawing/2014/main" id="{627DA1D8-32D4-9744-A3BD-0C420DA114A9}"/>
              </a:ext>
            </a:extLst>
          </p:cNvPr>
          <p:cNvSpPr txBox="1">
            <a:spLocks noGrp="1"/>
          </p:cNvSpPr>
          <p:nvPr>
            <p:ph type="title"/>
          </p:nvPr>
        </p:nvSpPr>
        <p:spPr>
          <a:xfrm>
            <a:off x="373648" y="290049"/>
            <a:ext cx="10860088" cy="1008063"/>
          </a:xfrm>
          <a:prstGeom prst="rect">
            <a:avLst/>
          </a:prstGeom>
          <a:noFill/>
          <a:ln>
            <a:noFill/>
          </a:ln>
        </p:spPr>
        <p:txBody>
          <a:bodyPr anchor="ctr">
            <a:normAutofit/>
          </a:bodyPr>
          <a:lstStyle/>
          <a:p>
            <a:r>
              <a:rPr lang="en-US" sz="3600" spc="-1" dirty="0">
                <a:solidFill>
                  <a:srgbClr val="000000"/>
                </a:solidFill>
                <a:latin typeface="Calibri"/>
              </a:rPr>
              <a:t>Changes to PACE - Menstrual Care - 6</a:t>
            </a:r>
            <a:endParaRPr lang="en-US" sz="3600" b="0" strike="noStrike" spc="-1" dirty="0">
              <a:solidFill>
                <a:srgbClr val="000000"/>
              </a:solidFill>
              <a:latin typeface="Calibri"/>
            </a:endParaRPr>
          </a:p>
        </p:txBody>
      </p:sp>
      <p:pic>
        <p:nvPicPr>
          <p:cNvPr id="9" name="Picture 8">
            <a:extLst>
              <a:ext uri="{FF2B5EF4-FFF2-40B4-BE49-F238E27FC236}">
                <a16:creationId xmlns:a16="http://schemas.microsoft.com/office/drawing/2014/main" id="{68A11301-4F4B-DE49-A03C-B3192C758D5F}"/>
              </a:ext>
            </a:extLst>
          </p:cNvPr>
          <p:cNvPicPr>
            <a:picLocks noChangeAspect="1"/>
          </p:cNvPicPr>
          <p:nvPr/>
        </p:nvPicPr>
        <p:blipFill>
          <a:blip r:embed="rId4"/>
          <a:stretch>
            <a:fillRect/>
          </a:stretch>
        </p:blipFill>
        <p:spPr>
          <a:xfrm>
            <a:off x="9061450" y="415832"/>
            <a:ext cx="2844800" cy="1447800"/>
          </a:xfrm>
          <a:prstGeom prst="rect">
            <a:avLst/>
          </a:prstGeom>
        </p:spPr>
      </p:pic>
    </p:spTree>
    <p:extLst>
      <p:ext uri="{BB962C8B-B14F-4D97-AF65-F5344CB8AC3E}">
        <p14:creationId xmlns:p14="http://schemas.microsoft.com/office/powerpoint/2010/main" val="56234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747" y="4281543"/>
            <a:ext cx="2139353" cy="2139353"/>
          </a:xfrm>
          <a:prstGeom prst="rect">
            <a:avLst/>
          </a:prstGeom>
        </p:spPr>
      </p:pic>
      <p:sp>
        <p:nvSpPr>
          <p:cNvPr id="3" name="Content Placeholder 2"/>
          <p:cNvSpPr>
            <a:spLocks noGrp="1"/>
          </p:cNvSpPr>
          <p:nvPr>
            <p:ph idx="1"/>
          </p:nvPr>
        </p:nvSpPr>
        <p:spPr>
          <a:xfrm>
            <a:off x="544491" y="1334099"/>
            <a:ext cx="8190718" cy="4862305"/>
          </a:xfrm>
        </p:spPr>
        <p:txBody>
          <a:bodyPr>
            <a:normAutofit fontScale="92500" lnSpcReduction="20000"/>
          </a:bodyPr>
          <a:lstStyle/>
          <a:p>
            <a:pPr marL="360" indent="0">
              <a:lnSpc>
                <a:spcPct val="100000"/>
              </a:lnSpc>
              <a:spcBef>
                <a:spcPts val="1001"/>
              </a:spcBef>
              <a:buClr>
                <a:srgbClr val="000000"/>
              </a:buClr>
              <a:buNone/>
            </a:pPr>
            <a:r>
              <a:rPr lang="en-US" spc="-1" dirty="0">
                <a:solidFill>
                  <a:srgbClr val="000000"/>
                </a:solidFill>
              </a:rPr>
              <a:t>9.3B</a:t>
            </a:r>
          </a:p>
          <a:p>
            <a:pPr marL="360" indent="0">
              <a:lnSpc>
                <a:spcPct val="100000"/>
              </a:lnSpc>
              <a:spcBef>
                <a:spcPts val="1001"/>
              </a:spcBef>
              <a:buClr>
                <a:srgbClr val="000000"/>
              </a:buClr>
              <a:buNone/>
            </a:pPr>
            <a:r>
              <a:rPr lang="en-US" spc="-1" dirty="0">
                <a:solidFill>
                  <a:srgbClr val="000000"/>
                </a:solidFill>
              </a:rPr>
              <a:t>Again, this is the further explanatory note referred to earlier in PACE. </a:t>
            </a:r>
          </a:p>
          <a:p>
            <a:pPr marL="360" indent="0">
              <a:lnSpc>
                <a:spcPct val="100000"/>
              </a:lnSpc>
              <a:spcBef>
                <a:spcPts val="1001"/>
              </a:spcBef>
              <a:buClr>
                <a:srgbClr val="000000"/>
              </a:buClr>
              <a:buNone/>
            </a:pPr>
            <a:endParaRPr lang="en-US" spc="-1" dirty="0">
              <a:solidFill>
                <a:srgbClr val="000000"/>
              </a:solidFill>
            </a:endParaRPr>
          </a:p>
          <a:p>
            <a:pPr marL="360" indent="0">
              <a:lnSpc>
                <a:spcPct val="100000"/>
              </a:lnSpc>
              <a:spcBef>
                <a:spcPts val="1001"/>
              </a:spcBef>
              <a:buClr>
                <a:srgbClr val="000000"/>
              </a:buClr>
              <a:buNone/>
            </a:pPr>
            <a:r>
              <a:rPr lang="en-GB" dirty="0"/>
              <a:t>Each female detainee aged 18 or over shall be asked in private if possible and at the earliest opportunity, if they require or are likely to require any menstrual products whilst they are in custody. If they do, they must be told that they will be provided free of charge and that replacement products are available. At the custody officer’s discretion, detainees may have menstrual products supplied by their family or friends at their expense (see Note 9CC). For girls under 18, see paragraph 3.20A.</a:t>
            </a:r>
            <a:endParaRPr lang="en-US" spc="-1" dirty="0">
              <a:solidFill>
                <a:srgbClr val="000000"/>
              </a:solidFill>
            </a:endParaRPr>
          </a:p>
        </p:txBody>
      </p:sp>
      <p:cxnSp>
        <p:nvCxnSpPr>
          <p:cNvPr id="5" name="Straight Connector 4"/>
          <p:cNvCxnSpPr/>
          <p:nvPr/>
        </p:nvCxnSpPr>
        <p:spPr>
          <a:xfrm>
            <a:off x="889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20904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101600"/>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0" y="6775973"/>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sp>
        <p:nvSpPr>
          <p:cNvPr id="13" name="TextShape 1">
            <a:extLst>
              <a:ext uri="{FF2B5EF4-FFF2-40B4-BE49-F238E27FC236}">
                <a16:creationId xmlns:a16="http://schemas.microsoft.com/office/drawing/2014/main" id="{627DA1D8-32D4-9744-A3BD-0C420DA114A9}"/>
              </a:ext>
            </a:extLst>
          </p:cNvPr>
          <p:cNvSpPr txBox="1">
            <a:spLocks noGrp="1"/>
          </p:cNvSpPr>
          <p:nvPr>
            <p:ph type="title"/>
          </p:nvPr>
        </p:nvSpPr>
        <p:spPr>
          <a:xfrm>
            <a:off x="457200" y="250825"/>
            <a:ext cx="10860088" cy="1008063"/>
          </a:xfrm>
          <a:prstGeom prst="rect">
            <a:avLst/>
          </a:prstGeom>
          <a:noFill/>
          <a:ln>
            <a:noFill/>
          </a:ln>
        </p:spPr>
        <p:txBody>
          <a:bodyPr anchor="ctr">
            <a:normAutofit/>
          </a:bodyPr>
          <a:lstStyle/>
          <a:p>
            <a:r>
              <a:rPr lang="en-US" sz="3600" spc="-1" dirty="0">
                <a:solidFill>
                  <a:srgbClr val="000000"/>
                </a:solidFill>
                <a:latin typeface="Calibri"/>
              </a:rPr>
              <a:t>Changes to PACE - Menstrual Care - 5</a:t>
            </a:r>
            <a:endParaRPr lang="en-US" sz="3600" b="0" strike="noStrike" spc="-1" dirty="0">
              <a:solidFill>
                <a:srgbClr val="000000"/>
              </a:solidFill>
              <a:latin typeface="Calibri"/>
            </a:endParaRPr>
          </a:p>
        </p:txBody>
      </p:sp>
      <p:pic>
        <p:nvPicPr>
          <p:cNvPr id="9" name="Picture 8">
            <a:extLst>
              <a:ext uri="{FF2B5EF4-FFF2-40B4-BE49-F238E27FC236}">
                <a16:creationId xmlns:a16="http://schemas.microsoft.com/office/drawing/2014/main" id="{E7E0C55A-248A-7341-A751-29001CB25C26}"/>
              </a:ext>
            </a:extLst>
          </p:cNvPr>
          <p:cNvPicPr>
            <a:picLocks noChangeAspect="1"/>
          </p:cNvPicPr>
          <p:nvPr/>
        </p:nvPicPr>
        <p:blipFill>
          <a:blip r:embed="rId4"/>
          <a:stretch>
            <a:fillRect/>
          </a:stretch>
        </p:blipFill>
        <p:spPr>
          <a:xfrm>
            <a:off x="9061450" y="415832"/>
            <a:ext cx="2844800" cy="1447800"/>
          </a:xfrm>
          <a:prstGeom prst="rect">
            <a:avLst/>
          </a:prstGeom>
        </p:spPr>
      </p:pic>
    </p:spTree>
    <p:extLst>
      <p:ext uri="{BB962C8B-B14F-4D97-AF65-F5344CB8AC3E}">
        <p14:creationId xmlns:p14="http://schemas.microsoft.com/office/powerpoint/2010/main" val="385926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747" y="4281543"/>
            <a:ext cx="2139353" cy="2139353"/>
          </a:xfrm>
          <a:prstGeom prst="rect">
            <a:avLst/>
          </a:prstGeom>
        </p:spPr>
      </p:pic>
      <p:sp>
        <p:nvSpPr>
          <p:cNvPr id="3" name="Content Placeholder 2"/>
          <p:cNvSpPr>
            <a:spLocks noGrp="1"/>
          </p:cNvSpPr>
          <p:nvPr>
            <p:ph idx="1"/>
          </p:nvPr>
        </p:nvSpPr>
        <p:spPr>
          <a:xfrm>
            <a:off x="544490" y="1334099"/>
            <a:ext cx="9123765" cy="4862305"/>
          </a:xfrm>
        </p:spPr>
        <p:txBody>
          <a:bodyPr>
            <a:normAutofit fontScale="85000" lnSpcReduction="20000"/>
          </a:bodyPr>
          <a:lstStyle/>
          <a:p>
            <a:pPr marL="360" indent="0">
              <a:lnSpc>
                <a:spcPct val="100000"/>
              </a:lnSpc>
              <a:spcBef>
                <a:spcPts val="1001"/>
              </a:spcBef>
              <a:buClr>
                <a:srgbClr val="000000"/>
              </a:buClr>
              <a:buNone/>
            </a:pPr>
            <a:r>
              <a:rPr lang="en-GB" b="1" dirty="0"/>
              <a:t>9CB </a:t>
            </a:r>
          </a:p>
          <a:p>
            <a:pPr marL="360" indent="0">
              <a:lnSpc>
                <a:spcPct val="100000"/>
              </a:lnSpc>
              <a:spcBef>
                <a:spcPts val="1001"/>
              </a:spcBef>
              <a:buClr>
                <a:srgbClr val="000000"/>
              </a:buClr>
              <a:buNone/>
            </a:pPr>
            <a:r>
              <a:rPr lang="en-GB" dirty="0"/>
              <a:t>Matters concerning personal needs to which paragraph 9.3A applies include any requirement for menstrual products, incontinence products and colostomy appliances, where these needs have not previously been identified (see paragraph 3.5(c)). It also enables adult women to speak in private to a female officer about their requirements for menstrual products if they decline to respond to the more direct enquiry envisaged under paragraph 9.3B. This contact should be facilitated at any time, where possible. </a:t>
            </a:r>
          </a:p>
          <a:p>
            <a:pPr marL="360" indent="0">
              <a:lnSpc>
                <a:spcPct val="100000"/>
              </a:lnSpc>
              <a:spcBef>
                <a:spcPts val="1001"/>
              </a:spcBef>
              <a:buClr>
                <a:srgbClr val="000000"/>
              </a:buClr>
              <a:buNone/>
            </a:pPr>
            <a:endParaRPr lang="en-GB" dirty="0"/>
          </a:p>
          <a:p>
            <a:pPr marL="360" indent="0">
              <a:lnSpc>
                <a:spcPct val="100000"/>
              </a:lnSpc>
              <a:spcBef>
                <a:spcPts val="1001"/>
              </a:spcBef>
              <a:buClr>
                <a:srgbClr val="000000"/>
              </a:buClr>
              <a:buNone/>
            </a:pPr>
            <a:r>
              <a:rPr lang="en-GB" b="1" dirty="0"/>
              <a:t>9CC </a:t>
            </a:r>
          </a:p>
          <a:p>
            <a:pPr marL="360" indent="0">
              <a:lnSpc>
                <a:spcPct val="100000"/>
              </a:lnSpc>
              <a:spcBef>
                <a:spcPts val="1001"/>
              </a:spcBef>
              <a:buClr>
                <a:srgbClr val="000000"/>
              </a:buClr>
              <a:buNone/>
            </a:pPr>
            <a:r>
              <a:rPr lang="en-GB" dirty="0"/>
              <a:t>Detailed guidance for police officers and staff concerning menstruating female detainees in police custody is included in the College of Policing Authorised Professional Practice (APP).</a:t>
            </a:r>
            <a:endParaRPr lang="en-US" spc="-1" dirty="0">
              <a:solidFill>
                <a:srgbClr val="000000"/>
              </a:solidFill>
            </a:endParaRPr>
          </a:p>
        </p:txBody>
      </p:sp>
      <p:cxnSp>
        <p:nvCxnSpPr>
          <p:cNvPr id="5" name="Straight Connector 4"/>
          <p:cNvCxnSpPr/>
          <p:nvPr/>
        </p:nvCxnSpPr>
        <p:spPr>
          <a:xfrm>
            <a:off x="889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20904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101600"/>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0" y="6775973"/>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sp>
        <p:nvSpPr>
          <p:cNvPr id="13" name="TextShape 1">
            <a:extLst>
              <a:ext uri="{FF2B5EF4-FFF2-40B4-BE49-F238E27FC236}">
                <a16:creationId xmlns:a16="http://schemas.microsoft.com/office/drawing/2014/main" id="{627DA1D8-32D4-9744-A3BD-0C420DA114A9}"/>
              </a:ext>
            </a:extLst>
          </p:cNvPr>
          <p:cNvSpPr txBox="1">
            <a:spLocks noGrp="1"/>
          </p:cNvSpPr>
          <p:nvPr>
            <p:ph type="title"/>
          </p:nvPr>
        </p:nvSpPr>
        <p:spPr>
          <a:xfrm>
            <a:off x="457200" y="250825"/>
            <a:ext cx="10860088" cy="1008063"/>
          </a:xfrm>
          <a:prstGeom prst="rect">
            <a:avLst/>
          </a:prstGeom>
          <a:noFill/>
          <a:ln>
            <a:noFill/>
          </a:ln>
        </p:spPr>
        <p:txBody>
          <a:bodyPr anchor="ctr">
            <a:normAutofit/>
          </a:bodyPr>
          <a:lstStyle/>
          <a:p>
            <a:r>
              <a:rPr lang="en-US" sz="3600" spc="-1" dirty="0">
                <a:solidFill>
                  <a:srgbClr val="000000"/>
                </a:solidFill>
                <a:latin typeface="Calibri"/>
              </a:rPr>
              <a:t>Changes to PACE - Menstrual Care - 6</a:t>
            </a:r>
            <a:endParaRPr lang="en-US" sz="3600" b="0" strike="noStrike" spc="-1" dirty="0">
              <a:solidFill>
                <a:srgbClr val="000000"/>
              </a:solidFill>
              <a:latin typeface="Calibri"/>
            </a:endParaRPr>
          </a:p>
        </p:txBody>
      </p:sp>
      <p:pic>
        <p:nvPicPr>
          <p:cNvPr id="9" name="Picture 8">
            <a:extLst>
              <a:ext uri="{FF2B5EF4-FFF2-40B4-BE49-F238E27FC236}">
                <a16:creationId xmlns:a16="http://schemas.microsoft.com/office/drawing/2014/main" id="{B261C180-4219-0546-B9DE-032665F17E1D}"/>
              </a:ext>
            </a:extLst>
          </p:cNvPr>
          <p:cNvPicPr>
            <a:picLocks noChangeAspect="1"/>
          </p:cNvPicPr>
          <p:nvPr/>
        </p:nvPicPr>
        <p:blipFill>
          <a:blip r:embed="rId4"/>
          <a:stretch>
            <a:fillRect/>
          </a:stretch>
        </p:blipFill>
        <p:spPr>
          <a:xfrm>
            <a:off x="9061450" y="415832"/>
            <a:ext cx="2844800" cy="1447800"/>
          </a:xfrm>
          <a:prstGeom prst="rect">
            <a:avLst/>
          </a:prstGeom>
        </p:spPr>
      </p:pic>
    </p:spTree>
    <p:extLst>
      <p:ext uri="{BB962C8B-B14F-4D97-AF65-F5344CB8AC3E}">
        <p14:creationId xmlns:p14="http://schemas.microsoft.com/office/powerpoint/2010/main" val="335991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747" y="4281543"/>
            <a:ext cx="2139353" cy="2139353"/>
          </a:xfrm>
          <a:prstGeom prst="rect">
            <a:avLst/>
          </a:prstGeom>
        </p:spPr>
      </p:pic>
      <p:sp>
        <p:nvSpPr>
          <p:cNvPr id="3" name="Content Placeholder 2"/>
          <p:cNvSpPr>
            <a:spLocks noGrp="1"/>
          </p:cNvSpPr>
          <p:nvPr>
            <p:ph idx="1"/>
          </p:nvPr>
        </p:nvSpPr>
        <p:spPr>
          <a:xfrm>
            <a:off x="544490" y="1334099"/>
            <a:ext cx="8936651" cy="5086787"/>
          </a:xfrm>
        </p:spPr>
        <p:txBody>
          <a:bodyPr>
            <a:normAutofit fontScale="92500" lnSpcReduction="20000"/>
          </a:bodyPr>
          <a:lstStyle/>
          <a:p>
            <a:pPr marL="360" indent="0">
              <a:lnSpc>
                <a:spcPct val="100000"/>
              </a:lnSpc>
              <a:spcBef>
                <a:spcPts val="1001"/>
              </a:spcBef>
              <a:buClr>
                <a:srgbClr val="000000"/>
              </a:buClr>
              <a:buNone/>
            </a:pPr>
            <a:r>
              <a:rPr lang="en-US" b="1" spc="-1" dirty="0">
                <a:solidFill>
                  <a:srgbClr val="000000"/>
                </a:solidFill>
              </a:rPr>
              <a:t>Section 8 </a:t>
            </a:r>
          </a:p>
          <a:p>
            <a:pPr marL="360" indent="0">
              <a:lnSpc>
                <a:spcPct val="100000"/>
              </a:lnSpc>
              <a:spcBef>
                <a:spcPts val="1001"/>
              </a:spcBef>
              <a:buClr>
                <a:srgbClr val="000000"/>
              </a:buClr>
              <a:buNone/>
            </a:pPr>
            <a:r>
              <a:rPr lang="en-US" spc="-1" dirty="0">
                <a:solidFill>
                  <a:srgbClr val="000000"/>
                </a:solidFill>
              </a:rPr>
              <a:t>This is the section which details conditions of detention. This section has been updated to contain the following:</a:t>
            </a:r>
          </a:p>
          <a:p>
            <a:pPr marL="360" indent="0">
              <a:lnSpc>
                <a:spcPct val="100000"/>
              </a:lnSpc>
              <a:spcBef>
                <a:spcPts val="1001"/>
              </a:spcBef>
              <a:buClr>
                <a:srgbClr val="000000"/>
              </a:buClr>
              <a:buNone/>
            </a:pPr>
            <a:endParaRPr lang="en-US" sz="1400" spc="-1" dirty="0">
              <a:solidFill>
                <a:srgbClr val="000000"/>
              </a:solidFill>
            </a:endParaRPr>
          </a:p>
          <a:p>
            <a:pPr marL="360" indent="0">
              <a:lnSpc>
                <a:spcPct val="100000"/>
              </a:lnSpc>
              <a:spcBef>
                <a:spcPts val="1001"/>
              </a:spcBef>
              <a:buClr>
                <a:srgbClr val="000000"/>
              </a:buClr>
              <a:buNone/>
            </a:pPr>
            <a:r>
              <a:rPr lang="en-GB" dirty="0"/>
              <a:t>8.4 Access to toilet and washing facilities must be provided. </a:t>
            </a:r>
            <a:r>
              <a:rPr lang="en-GB" b="1" dirty="0"/>
              <a:t>This must take account of the dignity of the detainee, as appropriate. </a:t>
            </a:r>
            <a:r>
              <a:rPr lang="en-GB" dirty="0"/>
              <a:t>See Note 8D. </a:t>
            </a:r>
          </a:p>
          <a:p>
            <a:pPr marL="360" indent="0">
              <a:lnSpc>
                <a:spcPct val="100000"/>
              </a:lnSpc>
              <a:spcBef>
                <a:spcPts val="1001"/>
              </a:spcBef>
              <a:buClr>
                <a:srgbClr val="000000"/>
              </a:buClr>
              <a:buNone/>
            </a:pPr>
            <a:endParaRPr lang="en-GB" dirty="0"/>
          </a:p>
          <a:p>
            <a:pPr marL="360" indent="0">
              <a:lnSpc>
                <a:spcPct val="100000"/>
              </a:lnSpc>
              <a:spcBef>
                <a:spcPts val="1001"/>
              </a:spcBef>
              <a:buClr>
                <a:srgbClr val="000000"/>
              </a:buClr>
              <a:buNone/>
            </a:pPr>
            <a:r>
              <a:rPr lang="en-GB" dirty="0"/>
              <a:t>8.5 If it is necessary to remove a detainee’s clothes for the purposes of investigation, for hygiene, health reasons or cleaning, </a:t>
            </a:r>
            <a:r>
              <a:rPr lang="en-GB" b="1" dirty="0"/>
              <a:t>removal shall be conducted with proper regard to the dignity, sensitivity and vulnerability of the detainee </a:t>
            </a:r>
            <a:r>
              <a:rPr lang="en-GB" dirty="0"/>
              <a:t>and replacement clothing of a reasonable standard of comfort and cleanliness shall be provided.</a:t>
            </a:r>
            <a:endParaRPr lang="en-US" spc="-1" dirty="0">
              <a:solidFill>
                <a:srgbClr val="000000"/>
              </a:solidFill>
            </a:endParaRPr>
          </a:p>
        </p:txBody>
      </p:sp>
      <p:cxnSp>
        <p:nvCxnSpPr>
          <p:cNvPr id="5" name="Straight Connector 4"/>
          <p:cNvCxnSpPr/>
          <p:nvPr/>
        </p:nvCxnSpPr>
        <p:spPr>
          <a:xfrm>
            <a:off x="889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20904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101600"/>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0" y="6775973"/>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sp>
        <p:nvSpPr>
          <p:cNvPr id="13" name="TextShape 1">
            <a:extLst>
              <a:ext uri="{FF2B5EF4-FFF2-40B4-BE49-F238E27FC236}">
                <a16:creationId xmlns:a16="http://schemas.microsoft.com/office/drawing/2014/main" id="{627DA1D8-32D4-9744-A3BD-0C420DA114A9}"/>
              </a:ext>
            </a:extLst>
          </p:cNvPr>
          <p:cNvSpPr txBox="1">
            <a:spLocks noGrp="1"/>
          </p:cNvSpPr>
          <p:nvPr>
            <p:ph type="title"/>
          </p:nvPr>
        </p:nvSpPr>
        <p:spPr>
          <a:xfrm>
            <a:off x="457200" y="250825"/>
            <a:ext cx="10860088" cy="1008063"/>
          </a:xfrm>
          <a:prstGeom prst="rect">
            <a:avLst/>
          </a:prstGeom>
          <a:noFill/>
          <a:ln>
            <a:noFill/>
          </a:ln>
        </p:spPr>
        <p:txBody>
          <a:bodyPr anchor="ctr">
            <a:normAutofit/>
          </a:bodyPr>
          <a:lstStyle/>
          <a:p>
            <a:r>
              <a:rPr lang="en-US" sz="3600" spc="-1" dirty="0">
                <a:solidFill>
                  <a:srgbClr val="000000"/>
                </a:solidFill>
                <a:latin typeface="Calibri"/>
              </a:rPr>
              <a:t>Changes to PACE – Dignity - 1</a:t>
            </a:r>
            <a:endParaRPr lang="en-US" sz="3600" b="0" strike="noStrike" spc="-1" dirty="0">
              <a:solidFill>
                <a:srgbClr val="000000"/>
              </a:solidFill>
              <a:latin typeface="Calibri"/>
            </a:endParaRPr>
          </a:p>
        </p:txBody>
      </p:sp>
      <p:pic>
        <p:nvPicPr>
          <p:cNvPr id="9" name="Picture 8">
            <a:extLst>
              <a:ext uri="{FF2B5EF4-FFF2-40B4-BE49-F238E27FC236}">
                <a16:creationId xmlns:a16="http://schemas.microsoft.com/office/drawing/2014/main" id="{93225A71-0550-B741-B478-18153281C0FF}"/>
              </a:ext>
            </a:extLst>
          </p:cNvPr>
          <p:cNvPicPr>
            <a:picLocks noChangeAspect="1"/>
          </p:cNvPicPr>
          <p:nvPr/>
        </p:nvPicPr>
        <p:blipFill>
          <a:blip r:embed="rId4"/>
          <a:stretch>
            <a:fillRect/>
          </a:stretch>
        </p:blipFill>
        <p:spPr>
          <a:xfrm>
            <a:off x="9061450" y="415832"/>
            <a:ext cx="2844800" cy="1447800"/>
          </a:xfrm>
          <a:prstGeom prst="rect">
            <a:avLst/>
          </a:prstGeom>
        </p:spPr>
      </p:pic>
    </p:spTree>
    <p:extLst>
      <p:ext uri="{BB962C8B-B14F-4D97-AF65-F5344CB8AC3E}">
        <p14:creationId xmlns:p14="http://schemas.microsoft.com/office/powerpoint/2010/main" val="383610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747" y="4281543"/>
            <a:ext cx="2139353" cy="2139353"/>
          </a:xfrm>
          <a:prstGeom prst="rect">
            <a:avLst/>
          </a:prstGeom>
        </p:spPr>
      </p:pic>
      <p:sp>
        <p:nvSpPr>
          <p:cNvPr id="3" name="Content Placeholder 2"/>
          <p:cNvSpPr>
            <a:spLocks noGrp="1"/>
          </p:cNvSpPr>
          <p:nvPr>
            <p:ph idx="1"/>
          </p:nvPr>
        </p:nvSpPr>
        <p:spPr>
          <a:xfrm>
            <a:off x="544490" y="1334099"/>
            <a:ext cx="8936651" cy="5086787"/>
          </a:xfrm>
        </p:spPr>
        <p:txBody>
          <a:bodyPr>
            <a:normAutofit/>
          </a:bodyPr>
          <a:lstStyle/>
          <a:p>
            <a:pPr marL="360" indent="0">
              <a:lnSpc>
                <a:spcPct val="100000"/>
              </a:lnSpc>
              <a:spcBef>
                <a:spcPts val="1001"/>
              </a:spcBef>
              <a:buClr>
                <a:srgbClr val="000000"/>
              </a:buClr>
              <a:buNone/>
            </a:pPr>
            <a:r>
              <a:rPr lang="en-GB" b="1" spc="-1" dirty="0">
                <a:solidFill>
                  <a:srgbClr val="000000"/>
                </a:solidFill>
              </a:rPr>
              <a:t>Note 8D</a:t>
            </a:r>
          </a:p>
          <a:p>
            <a:pPr marL="360" indent="0">
              <a:lnSpc>
                <a:spcPct val="100000"/>
              </a:lnSpc>
              <a:spcBef>
                <a:spcPts val="1001"/>
              </a:spcBef>
              <a:buClr>
                <a:srgbClr val="000000"/>
              </a:buClr>
              <a:buNone/>
            </a:pPr>
            <a:endParaRPr lang="en-GB" b="1" spc="-1" dirty="0">
              <a:solidFill>
                <a:srgbClr val="000000"/>
              </a:solidFill>
            </a:endParaRPr>
          </a:p>
          <a:p>
            <a:pPr marL="360" indent="0">
              <a:lnSpc>
                <a:spcPct val="100000"/>
              </a:lnSpc>
              <a:spcBef>
                <a:spcPts val="1001"/>
              </a:spcBef>
              <a:buClr>
                <a:srgbClr val="000000"/>
              </a:buClr>
              <a:buNone/>
            </a:pPr>
            <a:r>
              <a:rPr lang="en-GB" dirty="0"/>
              <a:t>In cells subject to CCTV monitoring, privacy in the toilet area should be ensured by any appropriate means and if appropriate, detainees should be made aware of this when they are placed in the cell. If a detainee or appropriate adult on their behalf, expresses doubts about the effectiveness of the means used, reasonable steps should be taken to allay those doubts, for example, by explaining or demonstrating the means used.</a:t>
            </a:r>
            <a:endParaRPr lang="en-US" spc="-1" dirty="0">
              <a:solidFill>
                <a:srgbClr val="000000"/>
              </a:solidFill>
            </a:endParaRPr>
          </a:p>
        </p:txBody>
      </p:sp>
      <p:cxnSp>
        <p:nvCxnSpPr>
          <p:cNvPr id="5" name="Straight Connector 4"/>
          <p:cNvCxnSpPr/>
          <p:nvPr/>
        </p:nvCxnSpPr>
        <p:spPr>
          <a:xfrm>
            <a:off x="889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20904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101600"/>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0" y="6775973"/>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sp>
        <p:nvSpPr>
          <p:cNvPr id="13" name="TextShape 1">
            <a:extLst>
              <a:ext uri="{FF2B5EF4-FFF2-40B4-BE49-F238E27FC236}">
                <a16:creationId xmlns:a16="http://schemas.microsoft.com/office/drawing/2014/main" id="{627DA1D8-32D4-9744-A3BD-0C420DA114A9}"/>
              </a:ext>
            </a:extLst>
          </p:cNvPr>
          <p:cNvSpPr txBox="1">
            <a:spLocks noGrp="1"/>
          </p:cNvSpPr>
          <p:nvPr>
            <p:ph type="title"/>
          </p:nvPr>
        </p:nvSpPr>
        <p:spPr>
          <a:xfrm>
            <a:off x="457200" y="250825"/>
            <a:ext cx="10860088" cy="1008063"/>
          </a:xfrm>
          <a:prstGeom prst="rect">
            <a:avLst/>
          </a:prstGeom>
          <a:noFill/>
          <a:ln>
            <a:noFill/>
          </a:ln>
        </p:spPr>
        <p:txBody>
          <a:bodyPr anchor="ctr">
            <a:normAutofit/>
          </a:bodyPr>
          <a:lstStyle/>
          <a:p>
            <a:r>
              <a:rPr lang="en-US" sz="3600" spc="-1" dirty="0">
                <a:solidFill>
                  <a:srgbClr val="000000"/>
                </a:solidFill>
                <a:latin typeface="Calibri"/>
              </a:rPr>
              <a:t>Changes to PACE – Dignity - 2</a:t>
            </a:r>
            <a:endParaRPr lang="en-US" sz="3600" b="0" strike="noStrike" spc="-1" dirty="0">
              <a:solidFill>
                <a:srgbClr val="000000"/>
              </a:solidFill>
              <a:latin typeface="Calibri"/>
            </a:endParaRPr>
          </a:p>
        </p:txBody>
      </p:sp>
      <p:pic>
        <p:nvPicPr>
          <p:cNvPr id="9" name="Picture 8">
            <a:extLst>
              <a:ext uri="{FF2B5EF4-FFF2-40B4-BE49-F238E27FC236}">
                <a16:creationId xmlns:a16="http://schemas.microsoft.com/office/drawing/2014/main" id="{86DF502C-7EDC-EF4B-BC6A-50FB57589A7A}"/>
              </a:ext>
            </a:extLst>
          </p:cNvPr>
          <p:cNvPicPr>
            <a:picLocks noChangeAspect="1"/>
          </p:cNvPicPr>
          <p:nvPr/>
        </p:nvPicPr>
        <p:blipFill>
          <a:blip r:embed="rId4"/>
          <a:stretch>
            <a:fillRect/>
          </a:stretch>
        </p:blipFill>
        <p:spPr>
          <a:xfrm>
            <a:off x="9061450" y="415832"/>
            <a:ext cx="2844800" cy="1447800"/>
          </a:xfrm>
          <a:prstGeom prst="rect">
            <a:avLst/>
          </a:prstGeom>
        </p:spPr>
      </p:pic>
    </p:spTree>
    <p:extLst>
      <p:ext uri="{BB962C8B-B14F-4D97-AF65-F5344CB8AC3E}">
        <p14:creationId xmlns:p14="http://schemas.microsoft.com/office/powerpoint/2010/main" val="407604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747" y="4281543"/>
            <a:ext cx="2139353" cy="2139353"/>
          </a:xfrm>
          <a:prstGeom prst="rect">
            <a:avLst/>
          </a:prstGeom>
        </p:spPr>
      </p:pic>
      <p:sp>
        <p:nvSpPr>
          <p:cNvPr id="3" name="Content Placeholder 2"/>
          <p:cNvSpPr>
            <a:spLocks noGrp="1"/>
          </p:cNvSpPr>
          <p:nvPr>
            <p:ph idx="1"/>
          </p:nvPr>
        </p:nvSpPr>
        <p:spPr>
          <a:xfrm>
            <a:off x="469900" y="1983367"/>
            <a:ext cx="8936655" cy="4862305"/>
          </a:xfrm>
        </p:spPr>
        <p:txBody>
          <a:bodyPr>
            <a:normAutofit/>
          </a:bodyPr>
          <a:lstStyle/>
          <a:p>
            <a:pPr marL="360" indent="0">
              <a:lnSpc>
                <a:spcPct val="100000"/>
              </a:lnSpc>
              <a:spcBef>
                <a:spcPts val="1001"/>
              </a:spcBef>
              <a:buClr>
                <a:srgbClr val="000000"/>
              </a:buClr>
              <a:buNone/>
            </a:pPr>
            <a:r>
              <a:rPr lang="en-US" sz="2500" spc="-1" dirty="0">
                <a:solidFill>
                  <a:srgbClr val="000000"/>
                </a:solidFill>
              </a:rPr>
              <a:t>In a recent article for the </a:t>
            </a:r>
            <a:r>
              <a:rPr lang="en-GB" sz="2500" dirty="0"/>
              <a:t>European Human Rights Law Review</a:t>
            </a:r>
            <a:r>
              <a:rPr lang="en-US" sz="2500" spc="-1" dirty="0">
                <a:solidFill>
                  <a:srgbClr val="000000"/>
                </a:solidFill>
              </a:rPr>
              <a:t> written by the NPM Chair and Co-Ordinator, it states:</a:t>
            </a:r>
          </a:p>
          <a:p>
            <a:pPr marL="360" indent="0">
              <a:lnSpc>
                <a:spcPct val="100000"/>
              </a:lnSpc>
              <a:spcBef>
                <a:spcPts val="1001"/>
              </a:spcBef>
              <a:buClr>
                <a:srgbClr val="000000"/>
              </a:buClr>
              <a:buNone/>
            </a:pPr>
            <a:endParaRPr lang="en-US" sz="1100" spc="-1" dirty="0">
              <a:solidFill>
                <a:srgbClr val="000000"/>
              </a:solidFill>
            </a:endParaRPr>
          </a:p>
          <a:p>
            <a:pPr marL="360" indent="0">
              <a:lnSpc>
                <a:spcPct val="100000"/>
              </a:lnSpc>
              <a:spcBef>
                <a:spcPts val="1001"/>
              </a:spcBef>
              <a:buClr>
                <a:srgbClr val="000000"/>
              </a:buClr>
              <a:buNone/>
            </a:pPr>
            <a:r>
              <a:rPr lang="en-GB" sz="2500" i="1" dirty="0"/>
              <a:t>‘Though the issues raised by ICVA related specifically to the dignity of menstruating women, the proposed revisions could in fact have much wider application, citing dignity as a consideration in relation to access to toilet and washing facilities, cases where it is necessary to remove a detainee’s clothing, “intimate” searches, and establishing the gender of detainees. This marks a major shift in tone in the text of these Codes, making it explicit that the detainee is worthy of dignified treatment’. </a:t>
            </a:r>
          </a:p>
          <a:p>
            <a:pPr marL="360" indent="0">
              <a:lnSpc>
                <a:spcPct val="100000"/>
              </a:lnSpc>
              <a:spcBef>
                <a:spcPts val="1001"/>
              </a:spcBef>
              <a:buClr>
                <a:srgbClr val="000000"/>
              </a:buClr>
              <a:buNone/>
            </a:pPr>
            <a:endParaRPr lang="en-US" spc="-1" dirty="0">
              <a:solidFill>
                <a:srgbClr val="000000"/>
              </a:solidFill>
            </a:endParaRPr>
          </a:p>
          <a:p>
            <a:pPr marL="360" indent="0">
              <a:lnSpc>
                <a:spcPct val="100000"/>
              </a:lnSpc>
              <a:spcBef>
                <a:spcPts val="1001"/>
              </a:spcBef>
              <a:buClr>
                <a:srgbClr val="000000"/>
              </a:buClr>
              <a:buNone/>
            </a:pPr>
            <a:endParaRPr lang="en-US" sz="1800" spc="-1" dirty="0">
              <a:solidFill>
                <a:srgbClr val="000000"/>
              </a:solidFill>
            </a:endParaRPr>
          </a:p>
          <a:p>
            <a:pPr marL="360" indent="0">
              <a:lnSpc>
                <a:spcPct val="100000"/>
              </a:lnSpc>
              <a:spcBef>
                <a:spcPts val="1001"/>
              </a:spcBef>
              <a:buClr>
                <a:srgbClr val="000000"/>
              </a:buClr>
              <a:buNone/>
            </a:pPr>
            <a:endParaRPr lang="en-US" spc="-1" dirty="0">
              <a:solidFill>
                <a:srgbClr val="000000"/>
              </a:solidFill>
            </a:endParaRPr>
          </a:p>
        </p:txBody>
      </p:sp>
      <p:cxnSp>
        <p:nvCxnSpPr>
          <p:cNvPr id="5" name="Straight Connector 4"/>
          <p:cNvCxnSpPr/>
          <p:nvPr/>
        </p:nvCxnSpPr>
        <p:spPr>
          <a:xfrm>
            <a:off x="889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20904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101600"/>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0" y="6775973"/>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sp>
        <p:nvSpPr>
          <p:cNvPr id="13" name="TextShape 1">
            <a:extLst>
              <a:ext uri="{FF2B5EF4-FFF2-40B4-BE49-F238E27FC236}">
                <a16:creationId xmlns:a16="http://schemas.microsoft.com/office/drawing/2014/main" id="{627DA1D8-32D4-9744-A3BD-0C420DA114A9}"/>
              </a:ext>
            </a:extLst>
          </p:cNvPr>
          <p:cNvSpPr txBox="1">
            <a:spLocks noGrp="1"/>
          </p:cNvSpPr>
          <p:nvPr>
            <p:ph type="title"/>
          </p:nvPr>
        </p:nvSpPr>
        <p:spPr>
          <a:xfrm>
            <a:off x="457201" y="525761"/>
            <a:ext cx="10860088" cy="1008063"/>
          </a:xfrm>
          <a:prstGeom prst="rect">
            <a:avLst/>
          </a:prstGeom>
          <a:noFill/>
          <a:ln>
            <a:noFill/>
          </a:ln>
        </p:spPr>
        <p:txBody>
          <a:bodyPr anchor="ctr">
            <a:normAutofit fontScale="90000"/>
          </a:bodyPr>
          <a:lstStyle/>
          <a:p>
            <a:pPr>
              <a:lnSpc>
                <a:spcPct val="90000"/>
              </a:lnSpc>
            </a:pPr>
            <a:r>
              <a:rPr lang="en-US" sz="3600" b="1" spc="-1" dirty="0">
                <a:solidFill>
                  <a:srgbClr val="000000"/>
                </a:solidFill>
                <a:latin typeface="Calibri"/>
              </a:rPr>
              <a:t>What does the NPM say about the inclusion </a:t>
            </a:r>
            <a:br>
              <a:rPr lang="en-US" sz="3600" b="1" spc="-1" dirty="0">
                <a:solidFill>
                  <a:srgbClr val="000000"/>
                </a:solidFill>
                <a:latin typeface="Calibri"/>
              </a:rPr>
            </a:br>
            <a:r>
              <a:rPr lang="en-US" sz="3600" b="1" spc="-1" dirty="0">
                <a:solidFill>
                  <a:srgbClr val="000000"/>
                </a:solidFill>
                <a:latin typeface="Calibri"/>
              </a:rPr>
              <a:t>of dignity in PACE? </a:t>
            </a:r>
            <a:endParaRPr lang="en-US" sz="3600" b="1" strike="noStrike" spc="-1" dirty="0">
              <a:solidFill>
                <a:srgbClr val="000000"/>
              </a:solidFill>
              <a:latin typeface="Calibri"/>
            </a:endParaRPr>
          </a:p>
        </p:txBody>
      </p:sp>
      <p:pic>
        <p:nvPicPr>
          <p:cNvPr id="4" name="Picture 3">
            <a:extLst>
              <a:ext uri="{FF2B5EF4-FFF2-40B4-BE49-F238E27FC236}">
                <a16:creationId xmlns:a16="http://schemas.microsoft.com/office/drawing/2014/main" id="{BE6D4E5D-2B4F-A14D-8DE7-DC5B90F3089D}"/>
              </a:ext>
            </a:extLst>
          </p:cNvPr>
          <p:cNvPicPr>
            <a:picLocks noChangeAspect="1"/>
          </p:cNvPicPr>
          <p:nvPr/>
        </p:nvPicPr>
        <p:blipFill>
          <a:blip r:embed="rId4"/>
          <a:stretch>
            <a:fillRect/>
          </a:stretch>
        </p:blipFill>
        <p:spPr>
          <a:xfrm>
            <a:off x="9652514" y="569959"/>
            <a:ext cx="2006600" cy="2032000"/>
          </a:xfrm>
          <a:prstGeom prst="rect">
            <a:avLst/>
          </a:prstGeom>
        </p:spPr>
      </p:pic>
    </p:spTree>
    <p:extLst>
      <p:ext uri="{BB962C8B-B14F-4D97-AF65-F5344CB8AC3E}">
        <p14:creationId xmlns:p14="http://schemas.microsoft.com/office/powerpoint/2010/main" val="214772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747" y="4281543"/>
            <a:ext cx="2139353" cy="2139353"/>
          </a:xfrm>
          <a:prstGeom prst="rect">
            <a:avLst/>
          </a:prstGeom>
        </p:spPr>
      </p:pic>
      <p:sp>
        <p:nvSpPr>
          <p:cNvPr id="3" name="Content Placeholder 2"/>
          <p:cNvSpPr>
            <a:spLocks noGrp="1"/>
          </p:cNvSpPr>
          <p:nvPr>
            <p:ph idx="1"/>
          </p:nvPr>
        </p:nvSpPr>
        <p:spPr>
          <a:xfrm>
            <a:off x="544490" y="1334099"/>
            <a:ext cx="8669943" cy="4862305"/>
          </a:xfrm>
        </p:spPr>
        <p:txBody>
          <a:bodyPr>
            <a:normAutofit/>
          </a:bodyPr>
          <a:lstStyle/>
          <a:p>
            <a:pPr indent="-228240">
              <a:lnSpc>
                <a:spcPct val="100000"/>
              </a:lnSpc>
              <a:spcBef>
                <a:spcPts val="1001"/>
              </a:spcBef>
              <a:buClr>
                <a:srgbClr val="000000"/>
              </a:buClr>
              <a:buFont typeface="Arial"/>
              <a:buChar char="•"/>
            </a:pPr>
            <a:r>
              <a:rPr lang="en-US" b="1" spc="-1" dirty="0">
                <a:solidFill>
                  <a:srgbClr val="000000"/>
                </a:solidFill>
              </a:rPr>
              <a:t>Rights and Entitlements leaflets </a:t>
            </a:r>
            <a:r>
              <a:rPr lang="en-US" spc="-1" dirty="0">
                <a:solidFill>
                  <a:srgbClr val="000000"/>
                </a:solidFill>
              </a:rPr>
              <a:t>– are detainees being given the most up to date copy, including the changes? Check and report if they are not! </a:t>
            </a:r>
          </a:p>
          <a:p>
            <a:pPr indent="-228240">
              <a:lnSpc>
                <a:spcPct val="100000"/>
              </a:lnSpc>
              <a:spcBef>
                <a:spcPts val="1001"/>
              </a:spcBef>
              <a:buClr>
                <a:srgbClr val="000000"/>
              </a:buClr>
              <a:buFont typeface="Arial"/>
              <a:buChar char="•"/>
            </a:pPr>
            <a:r>
              <a:rPr lang="en-US" b="1" spc="-1" dirty="0">
                <a:solidFill>
                  <a:srgbClr val="000000"/>
                </a:solidFill>
              </a:rPr>
              <a:t>Stock</a:t>
            </a:r>
            <a:r>
              <a:rPr lang="en-US" spc="-1" dirty="0">
                <a:solidFill>
                  <a:srgbClr val="000000"/>
                </a:solidFill>
              </a:rPr>
              <a:t> – does the suite have a good selection of products, individually wrapped and in date?</a:t>
            </a:r>
          </a:p>
          <a:p>
            <a:pPr indent="-228240">
              <a:lnSpc>
                <a:spcPct val="100000"/>
              </a:lnSpc>
              <a:spcBef>
                <a:spcPts val="1001"/>
              </a:spcBef>
              <a:buClr>
                <a:srgbClr val="000000"/>
              </a:buClr>
              <a:buFont typeface="Arial"/>
              <a:buChar char="•"/>
            </a:pPr>
            <a:r>
              <a:rPr lang="en-US" b="1" spc="-1" dirty="0">
                <a:solidFill>
                  <a:srgbClr val="000000"/>
                </a:solidFill>
              </a:rPr>
              <a:t>Staff</a:t>
            </a:r>
            <a:r>
              <a:rPr lang="en-US" spc="-1" dirty="0">
                <a:solidFill>
                  <a:srgbClr val="000000"/>
                </a:solidFill>
              </a:rPr>
              <a:t> – are the staff aware of and pro-actively offering women and girls in custody the chance to speak to a female member of staff?</a:t>
            </a:r>
          </a:p>
          <a:p>
            <a:pPr indent="-228240">
              <a:lnSpc>
                <a:spcPct val="100000"/>
              </a:lnSpc>
              <a:spcBef>
                <a:spcPts val="1001"/>
              </a:spcBef>
              <a:buClr>
                <a:srgbClr val="000000"/>
              </a:buClr>
              <a:buFont typeface="Arial"/>
              <a:buChar char="•"/>
            </a:pPr>
            <a:r>
              <a:rPr lang="en-US" b="1" spc="-1" dirty="0">
                <a:solidFill>
                  <a:srgbClr val="000000"/>
                </a:solidFill>
              </a:rPr>
              <a:t>Staff</a:t>
            </a:r>
            <a:r>
              <a:rPr lang="en-US" spc="-1" dirty="0">
                <a:solidFill>
                  <a:srgbClr val="000000"/>
                </a:solidFill>
              </a:rPr>
              <a:t> – are the staff aware that they need to pro-actively offer menstrual protection to all female detainees? </a:t>
            </a:r>
          </a:p>
          <a:p>
            <a:pPr indent="-228240">
              <a:lnSpc>
                <a:spcPct val="100000"/>
              </a:lnSpc>
              <a:spcBef>
                <a:spcPts val="1001"/>
              </a:spcBef>
              <a:buClr>
                <a:srgbClr val="000000"/>
              </a:buClr>
              <a:buFont typeface="Arial"/>
              <a:buChar char="•"/>
            </a:pPr>
            <a:endParaRPr lang="en-US" spc="-1" dirty="0">
              <a:solidFill>
                <a:srgbClr val="000000"/>
              </a:solidFill>
            </a:endParaRPr>
          </a:p>
        </p:txBody>
      </p:sp>
      <p:cxnSp>
        <p:nvCxnSpPr>
          <p:cNvPr id="5" name="Straight Connector 4"/>
          <p:cNvCxnSpPr/>
          <p:nvPr/>
        </p:nvCxnSpPr>
        <p:spPr>
          <a:xfrm>
            <a:off x="889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20904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101600"/>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0" y="6775973"/>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sp>
        <p:nvSpPr>
          <p:cNvPr id="13" name="TextShape 1">
            <a:extLst>
              <a:ext uri="{FF2B5EF4-FFF2-40B4-BE49-F238E27FC236}">
                <a16:creationId xmlns:a16="http://schemas.microsoft.com/office/drawing/2014/main" id="{627DA1D8-32D4-9744-A3BD-0C420DA114A9}"/>
              </a:ext>
            </a:extLst>
          </p:cNvPr>
          <p:cNvSpPr txBox="1">
            <a:spLocks noGrp="1"/>
          </p:cNvSpPr>
          <p:nvPr>
            <p:ph type="title"/>
          </p:nvPr>
        </p:nvSpPr>
        <p:spPr>
          <a:xfrm>
            <a:off x="457200" y="250825"/>
            <a:ext cx="10860088" cy="1008063"/>
          </a:xfrm>
          <a:prstGeom prst="rect">
            <a:avLst/>
          </a:prstGeom>
          <a:noFill/>
          <a:ln>
            <a:noFill/>
          </a:ln>
        </p:spPr>
        <p:txBody>
          <a:bodyPr anchor="ctr">
            <a:normAutofit/>
          </a:bodyPr>
          <a:lstStyle/>
          <a:p>
            <a:pPr>
              <a:lnSpc>
                <a:spcPct val="90000"/>
              </a:lnSpc>
            </a:pPr>
            <a:r>
              <a:rPr lang="en-US" sz="3600" b="1" strike="noStrike" spc="-1" dirty="0">
                <a:solidFill>
                  <a:srgbClr val="000000"/>
                </a:solidFill>
                <a:latin typeface="Calibri"/>
              </a:rPr>
              <a:t>What can ICVs look out for – In the Suite</a:t>
            </a:r>
          </a:p>
        </p:txBody>
      </p:sp>
      <p:pic>
        <p:nvPicPr>
          <p:cNvPr id="2" name="Picture 1">
            <a:extLst>
              <a:ext uri="{FF2B5EF4-FFF2-40B4-BE49-F238E27FC236}">
                <a16:creationId xmlns:a16="http://schemas.microsoft.com/office/drawing/2014/main" id="{0222E42A-48A1-224B-8EB3-1BC365CA9116}"/>
              </a:ext>
            </a:extLst>
          </p:cNvPr>
          <p:cNvPicPr>
            <a:picLocks noChangeAspect="1"/>
          </p:cNvPicPr>
          <p:nvPr/>
        </p:nvPicPr>
        <p:blipFill>
          <a:blip r:embed="rId4"/>
          <a:stretch>
            <a:fillRect/>
          </a:stretch>
        </p:blipFill>
        <p:spPr>
          <a:xfrm>
            <a:off x="9667942" y="529019"/>
            <a:ext cx="1968949" cy="1459738"/>
          </a:xfrm>
          <a:prstGeom prst="rect">
            <a:avLst/>
          </a:prstGeom>
        </p:spPr>
      </p:pic>
    </p:spTree>
    <p:extLst>
      <p:ext uri="{BB962C8B-B14F-4D97-AF65-F5344CB8AC3E}">
        <p14:creationId xmlns:p14="http://schemas.microsoft.com/office/powerpoint/2010/main" val="258556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747" y="4281543"/>
            <a:ext cx="2139353" cy="2139353"/>
          </a:xfrm>
          <a:prstGeom prst="rect">
            <a:avLst/>
          </a:prstGeom>
        </p:spPr>
      </p:pic>
      <p:sp>
        <p:nvSpPr>
          <p:cNvPr id="3" name="Content Placeholder 2"/>
          <p:cNvSpPr>
            <a:spLocks noGrp="1"/>
          </p:cNvSpPr>
          <p:nvPr>
            <p:ph idx="1"/>
          </p:nvPr>
        </p:nvSpPr>
        <p:spPr>
          <a:xfrm>
            <a:off x="544491" y="1334099"/>
            <a:ext cx="8190718" cy="4862305"/>
          </a:xfrm>
        </p:spPr>
        <p:txBody>
          <a:bodyPr>
            <a:normAutofit lnSpcReduction="10000"/>
          </a:bodyPr>
          <a:lstStyle/>
          <a:p>
            <a:pPr marL="360" indent="0">
              <a:lnSpc>
                <a:spcPct val="100000"/>
              </a:lnSpc>
              <a:spcBef>
                <a:spcPts val="1001"/>
              </a:spcBef>
              <a:buClr>
                <a:srgbClr val="000000"/>
              </a:buClr>
              <a:buNone/>
            </a:pPr>
            <a:r>
              <a:rPr lang="en-US" spc="-1" dirty="0">
                <a:solidFill>
                  <a:srgbClr val="000000"/>
                </a:solidFill>
              </a:rPr>
              <a:t>Some suggestions of things you can ask the detainee:</a:t>
            </a:r>
          </a:p>
          <a:p>
            <a:pPr marL="360" indent="0">
              <a:lnSpc>
                <a:spcPct val="100000"/>
              </a:lnSpc>
              <a:spcBef>
                <a:spcPts val="1001"/>
              </a:spcBef>
              <a:buClr>
                <a:srgbClr val="000000"/>
              </a:buClr>
              <a:buNone/>
            </a:pPr>
            <a:endParaRPr lang="en-US" spc="-1" dirty="0">
              <a:solidFill>
                <a:srgbClr val="000000"/>
              </a:solidFill>
            </a:endParaRPr>
          </a:p>
          <a:p>
            <a:pPr marL="457560" indent="-457200">
              <a:lnSpc>
                <a:spcPct val="100000"/>
              </a:lnSpc>
              <a:spcBef>
                <a:spcPts val="1001"/>
              </a:spcBef>
              <a:buClr>
                <a:srgbClr val="000000"/>
              </a:buClr>
            </a:pPr>
            <a:r>
              <a:rPr lang="en-US" spc="-1" dirty="0">
                <a:solidFill>
                  <a:srgbClr val="000000"/>
                </a:solidFill>
              </a:rPr>
              <a:t>Has the detainee been offered a chance to speak to a member of staff of the same sex? </a:t>
            </a:r>
          </a:p>
          <a:p>
            <a:pPr marL="457560" indent="-457200">
              <a:lnSpc>
                <a:spcPct val="100000"/>
              </a:lnSpc>
              <a:spcBef>
                <a:spcPts val="1001"/>
              </a:spcBef>
              <a:buClr>
                <a:srgbClr val="000000"/>
              </a:buClr>
            </a:pPr>
            <a:r>
              <a:rPr lang="en-US" spc="-1" dirty="0">
                <a:solidFill>
                  <a:srgbClr val="000000"/>
                </a:solidFill>
              </a:rPr>
              <a:t>Has the detainee been offered menstrual protection?</a:t>
            </a:r>
          </a:p>
          <a:p>
            <a:pPr marL="457560" indent="-457200">
              <a:lnSpc>
                <a:spcPct val="100000"/>
              </a:lnSpc>
              <a:spcBef>
                <a:spcPts val="1001"/>
              </a:spcBef>
              <a:buClr>
                <a:srgbClr val="000000"/>
              </a:buClr>
            </a:pPr>
            <a:r>
              <a:rPr lang="en-US" spc="-1" dirty="0">
                <a:solidFill>
                  <a:srgbClr val="000000"/>
                </a:solidFill>
              </a:rPr>
              <a:t>Is the detainee aware that the toilet area is pixelated?</a:t>
            </a:r>
          </a:p>
          <a:p>
            <a:pPr marL="457560" indent="-457200">
              <a:lnSpc>
                <a:spcPct val="100000"/>
              </a:lnSpc>
              <a:spcBef>
                <a:spcPts val="1001"/>
              </a:spcBef>
              <a:buClr>
                <a:srgbClr val="000000"/>
              </a:buClr>
            </a:pPr>
            <a:r>
              <a:rPr lang="en-US" spc="-1" dirty="0">
                <a:solidFill>
                  <a:srgbClr val="000000"/>
                </a:solidFill>
              </a:rPr>
              <a:t>Does the detainee report having been treated with dignity throughout their time in custody?  </a:t>
            </a:r>
          </a:p>
          <a:p>
            <a:pPr indent="-228240">
              <a:lnSpc>
                <a:spcPct val="100000"/>
              </a:lnSpc>
              <a:spcBef>
                <a:spcPts val="1001"/>
              </a:spcBef>
              <a:buClr>
                <a:srgbClr val="000000"/>
              </a:buClr>
              <a:buFont typeface="Arial"/>
              <a:buChar char="•"/>
            </a:pPr>
            <a:endParaRPr lang="en-US" spc="-1" dirty="0">
              <a:solidFill>
                <a:srgbClr val="000000"/>
              </a:solidFill>
            </a:endParaRPr>
          </a:p>
        </p:txBody>
      </p:sp>
      <p:cxnSp>
        <p:nvCxnSpPr>
          <p:cNvPr id="5" name="Straight Connector 4"/>
          <p:cNvCxnSpPr/>
          <p:nvPr/>
        </p:nvCxnSpPr>
        <p:spPr>
          <a:xfrm>
            <a:off x="889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20904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101600"/>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0" y="6775973"/>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sp>
        <p:nvSpPr>
          <p:cNvPr id="13" name="TextShape 1">
            <a:extLst>
              <a:ext uri="{FF2B5EF4-FFF2-40B4-BE49-F238E27FC236}">
                <a16:creationId xmlns:a16="http://schemas.microsoft.com/office/drawing/2014/main" id="{627DA1D8-32D4-9744-A3BD-0C420DA114A9}"/>
              </a:ext>
            </a:extLst>
          </p:cNvPr>
          <p:cNvSpPr txBox="1">
            <a:spLocks noGrp="1"/>
          </p:cNvSpPr>
          <p:nvPr>
            <p:ph type="title"/>
          </p:nvPr>
        </p:nvSpPr>
        <p:spPr>
          <a:xfrm>
            <a:off x="457200" y="250825"/>
            <a:ext cx="10860088" cy="1008063"/>
          </a:xfrm>
          <a:prstGeom prst="rect">
            <a:avLst/>
          </a:prstGeom>
          <a:noFill/>
          <a:ln>
            <a:noFill/>
          </a:ln>
        </p:spPr>
        <p:txBody>
          <a:bodyPr anchor="ctr">
            <a:normAutofit/>
          </a:bodyPr>
          <a:lstStyle/>
          <a:p>
            <a:pPr>
              <a:lnSpc>
                <a:spcPct val="90000"/>
              </a:lnSpc>
            </a:pPr>
            <a:r>
              <a:rPr lang="en-US" sz="3600" b="1" strike="noStrike" spc="-1" dirty="0">
                <a:solidFill>
                  <a:srgbClr val="000000"/>
                </a:solidFill>
                <a:latin typeface="Calibri"/>
              </a:rPr>
              <a:t>What can ICVs look out for – </a:t>
            </a:r>
            <a:r>
              <a:rPr lang="en-US" sz="3600" b="1" spc="-1" dirty="0">
                <a:solidFill>
                  <a:srgbClr val="000000"/>
                </a:solidFill>
                <a:latin typeface="Calibri"/>
              </a:rPr>
              <a:t>F</a:t>
            </a:r>
            <a:r>
              <a:rPr lang="en-US" sz="3600" b="1" strike="noStrike" spc="-1" dirty="0">
                <a:solidFill>
                  <a:srgbClr val="000000"/>
                </a:solidFill>
                <a:latin typeface="Calibri"/>
              </a:rPr>
              <a:t>rom the Detainee</a:t>
            </a:r>
          </a:p>
        </p:txBody>
      </p:sp>
    </p:spTree>
    <p:extLst>
      <p:ext uri="{BB962C8B-B14F-4D97-AF65-F5344CB8AC3E}">
        <p14:creationId xmlns:p14="http://schemas.microsoft.com/office/powerpoint/2010/main" val="419354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747" y="4281543"/>
            <a:ext cx="2139353" cy="2139353"/>
          </a:xfrm>
          <a:prstGeom prst="rect">
            <a:avLst/>
          </a:prstGeom>
        </p:spPr>
      </p:pic>
      <p:sp>
        <p:nvSpPr>
          <p:cNvPr id="3" name="Content Placeholder 2"/>
          <p:cNvSpPr>
            <a:spLocks noGrp="1"/>
          </p:cNvSpPr>
          <p:nvPr>
            <p:ph idx="1"/>
          </p:nvPr>
        </p:nvSpPr>
        <p:spPr>
          <a:xfrm>
            <a:off x="581067" y="1408112"/>
            <a:ext cx="8190718" cy="4862305"/>
          </a:xfrm>
        </p:spPr>
        <p:txBody>
          <a:bodyPr>
            <a:normAutofit/>
          </a:bodyPr>
          <a:lstStyle/>
          <a:p>
            <a:pPr indent="-228240">
              <a:lnSpc>
                <a:spcPct val="100000"/>
              </a:lnSpc>
              <a:spcBef>
                <a:spcPts val="1001"/>
              </a:spcBef>
              <a:buClr>
                <a:srgbClr val="000000"/>
              </a:buClr>
              <a:buFont typeface="Arial"/>
              <a:buChar char="•"/>
            </a:pPr>
            <a:r>
              <a:rPr lang="en-US" spc="-1" dirty="0">
                <a:solidFill>
                  <a:srgbClr val="000000"/>
                </a:solidFill>
              </a:rPr>
              <a:t>Does the custody record contain that a female detainee has been offered the opportunity to speak to a female member of staff?</a:t>
            </a:r>
          </a:p>
          <a:p>
            <a:pPr indent="-228240">
              <a:lnSpc>
                <a:spcPct val="100000"/>
              </a:lnSpc>
              <a:spcBef>
                <a:spcPts val="1001"/>
              </a:spcBef>
              <a:buClr>
                <a:srgbClr val="000000"/>
              </a:buClr>
              <a:buFont typeface="Arial"/>
              <a:buChar char="•"/>
            </a:pPr>
            <a:r>
              <a:rPr lang="en-US" spc="-1" dirty="0">
                <a:solidFill>
                  <a:srgbClr val="000000"/>
                </a:solidFill>
              </a:rPr>
              <a:t>Has this discussion been offered to be private? </a:t>
            </a:r>
          </a:p>
          <a:p>
            <a:pPr indent="-228240">
              <a:lnSpc>
                <a:spcPct val="100000"/>
              </a:lnSpc>
              <a:spcBef>
                <a:spcPts val="1001"/>
              </a:spcBef>
              <a:buClr>
                <a:srgbClr val="000000"/>
              </a:buClr>
              <a:buFont typeface="Arial"/>
              <a:buChar char="•"/>
            </a:pPr>
            <a:r>
              <a:rPr lang="en-US" spc="-1" dirty="0">
                <a:solidFill>
                  <a:srgbClr val="000000"/>
                </a:solidFill>
              </a:rPr>
              <a:t>Does the custody record state that menstrual protection has been offered and by whom?</a:t>
            </a:r>
          </a:p>
          <a:p>
            <a:pPr indent="-228240">
              <a:lnSpc>
                <a:spcPct val="100000"/>
              </a:lnSpc>
              <a:spcBef>
                <a:spcPts val="1001"/>
              </a:spcBef>
              <a:buClr>
                <a:srgbClr val="000000"/>
              </a:buClr>
              <a:buFont typeface="Arial"/>
              <a:buChar char="•"/>
            </a:pPr>
            <a:r>
              <a:rPr lang="en-US" spc="-1" dirty="0">
                <a:solidFill>
                  <a:srgbClr val="000000"/>
                </a:solidFill>
              </a:rPr>
              <a:t>If the detainee requires and has been given menstrual protection, does the custody record note when replacement products have been offered? </a:t>
            </a:r>
          </a:p>
          <a:p>
            <a:pPr indent="-228240">
              <a:lnSpc>
                <a:spcPct val="100000"/>
              </a:lnSpc>
              <a:spcBef>
                <a:spcPts val="1001"/>
              </a:spcBef>
              <a:buClr>
                <a:srgbClr val="000000"/>
              </a:buClr>
              <a:buFont typeface="Arial"/>
              <a:buChar char="•"/>
            </a:pPr>
            <a:endParaRPr lang="en-US" spc="-1" dirty="0">
              <a:solidFill>
                <a:srgbClr val="000000"/>
              </a:solidFill>
            </a:endParaRPr>
          </a:p>
          <a:p>
            <a:pPr indent="-228240">
              <a:lnSpc>
                <a:spcPct val="100000"/>
              </a:lnSpc>
              <a:spcBef>
                <a:spcPts val="1001"/>
              </a:spcBef>
              <a:buClr>
                <a:srgbClr val="000000"/>
              </a:buClr>
              <a:buFont typeface="Arial"/>
              <a:buChar char="•"/>
            </a:pPr>
            <a:endParaRPr lang="en-US" spc="-1" dirty="0">
              <a:solidFill>
                <a:srgbClr val="000000"/>
              </a:solidFill>
            </a:endParaRPr>
          </a:p>
        </p:txBody>
      </p:sp>
      <p:cxnSp>
        <p:nvCxnSpPr>
          <p:cNvPr id="5" name="Straight Connector 4"/>
          <p:cNvCxnSpPr/>
          <p:nvPr/>
        </p:nvCxnSpPr>
        <p:spPr>
          <a:xfrm>
            <a:off x="889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20904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101600"/>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0" y="6775973"/>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sp>
        <p:nvSpPr>
          <p:cNvPr id="13" name="TextShape 1">
            <a:extLst>
              <a:ext uri="{FF2B5EF4-FFF2-40B4-BE49-F238E27FC236}">
                <a16:creationId xmlns:a16="http://schemas.microsoft.com/office/drawing/2014/main" id="{627DA1D8-32D4-9744-A3BD-0C420DA114A9}"/>
              </a:ext>
            </a:extLst>
          </p:cNvPr>
          <p:cNvSpPr txBox="1">
            <a:spLocks noGrp="1"/>
          </p:cNvSpPr>
          <p:nvPr>
            <p:ph type="title"/>
          </p:nvPr>
        </p:nvSpPr>
        <p:spPr>
          <a:xfrm>
            <a:off x="457201" y="333327"/>
            <a:ext cx="10860088" cy="1008063"/>
          </a:xfrm>
          <a:prstGeom prst="rect">
            <a:avLst/>
          </a:prstGeom>
          <a:noFill/>
          <a:ln>
            <a:noFill/>
          </a:ln>
        </p:spPr>
        <p:txBody>
          <a:bodyPr anchor="ctr">
            <a:normAutofit/>
          </a:bodyPr>
          <a:lstStyle/>
          <a:p>
            <a:pPr>
              <a:lnSpc>
                <a:spcPct val="90000"/>
              </a:lnSpc>
            </a:pPr>
            <a:r>
              <a:rPr lang="en-US" sz="3600" b="1" strike="noStrike" spc="-1" dirty="0">
                <a:solidFill>
                  <a:srgbClr val="000000"/>
                </a:solidFill>
                <a:latin typeface="Calibri"/>
              </a:rPr>
              <a:t>What can ICVs look out for – From the Custody </a:t>
            </a:r>
            <a:r>
              <a:rPr lang="en-US" sz="3600" b="1" spc="-1" dirty="0">
                <a:solidFill>
                  <a:srgbClr val="000000"/>
                </a:solidFill>
                <a:latin typeface="Calibri"/>
              </a:rPr>
              <a:t>R</a:t>
            </a:r>
            <a:r>
              <a:rPr lang="en-US" sz="3600" b="1" strike="noStrike" spc="-1" dirty="0">
                <a:solidFill>
                  <a:srgbClr val="000000"/>
                </a:solidFill>
                <a:latin typeface="Calibri"/>
              </a:rPr>
              <a:t>ecord</a:t>
            </a:r>
          </a:p>
        </p:txBody>
      </p:sp>
    </p:spTree>
    <p:extLst>
      <p:ext uri="{BB962C8B-B14F-4D97-AF65-F5344CB8AC3E}">
        <p14:creationId xmlns:p14="http://schemas.microsoft.com/office/powerpoint/2010/main" val="148324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335" y="303549"/>
            <a:ext cx="10515600" cy="1319138"/>
          </a:xfrm>
        </p:spPr>
        <p:txBody>
          <a:bodyPr>
            <a:normAutofit/>
          </a:bodyPr>
          <a:lstStyle/>
          <a:p>
            <a:r>
              <a:rPr lang="en-US" sz="4000" b="1" dirty="0"/>
              <a:t>Objectives – a recap</a:t>
            </a:r>
          </a:p>
        </p:txBody>
      </p:sp>
      <p:sp>
        <p:nvSpPr>
          <p:cNvPr id="3" name="Content Placeholder 2"/>
          <p:cNvSpPr>
            <a:spLocks noGrp="1"/>
          </p:cNvSpPr>
          <p:nvPr>
            <p:ph idx="1"/>
          </p:nvPr>
        </p:nvSpPr>
        <p:spPr>
          <a:xfrm>
            <a:off x="544335" y="1683941"/>
            <a:ext cx="8582977" cy="4314513"/>
          </a:xfrm>
        </p:spPr>
        <p:txBody>
          <a:bodyPr>
            <a:noAutofit/>
          </a:bodyPr>
          <a:lstStyle/>
          <a:p>
            <a:pPr marL="514440" indent="-514080">
              <a:lnSpc>
                <a:spcPct val="100000"/>
              </a:lnSpc>
              <a:spcBef>
                <a:spcPts val="1001"/>
              </a:spcBef>
              <a:buClr>
                <a:srgbClr val="000000"/>
              </a:buClr>
              <a:buFont typeface="Calibri Light"/>
              <a:buAutoNum type="arabicPeriod"/>
            </a:pPr>
            <a:r>
              <a:rPr lang="en-US" sz="2600" spc="-1" dirty="0">
                <a:solidFill>
                  <a:srgbClr val="000000"/>
                </a:solidFill>
              </a:rPr>
              <a:t>To give context to changes in PACE Code C and H.</a:t>
            </a:r>
          </a:p>
          <a:p>
            <a:pPr marL="514440" indent="-514080">
              <a:lnSpc>
                <a:spcPct val="100000"/>
              </a:lnSpc>
              <a:spcBef>
                <a:spcPts val="1001"/>
              </a:spcBef>
              <a:buClr>
                <a:srgbClr val="000000"/>
              </a:buClr>
              <a:buFont typeface="Calibri Light"/>
              <a:buAutoNum type="arabicPeriod"/>
            </a:pPr>
            <a:endParaRPr lang="en-US" sz="2600" spc="-1" dirty="0">
              <a:solidFill>
                <a:srgbClr val="000000"/>
              </a:solidFill>
            </a:endParaRPr>
          </a:p>
          <a:p>
            <a:pPr marL="514440" indent="-514080">
              <a:lnSpc>
                <a:spcPct val="100000"/>
              </a:lnSpc>
              <a:spcBef>
                <a:spcPts val="1001"/>
              </a:spcBef>
              <a:buClr>
                <a:srgbClr val="000000"/>
              </a:buClr>
              <a:buFont typeface="Calibri Light"/>
              <a:buAutoNum type="arabicPeriod"/>
            </a:pPr>
            <a:r>
              <a:rPr lang="en-US" sz="2600" spc="-1" dirty="0">
                <a:solidFill>
                  <a:srgbClr val="000000"/>
                </a:solidFill>
              </a:rPr>
              <a:t>To look in detail at the changes made to PACE Code C and H in terms of menstrual care for detainees.</a:t>
            </a:r>
          </a:p>
          <a:p>
            <a:pPr marL="514440" indent="-514080">
              <a:lnSpc>
                <a:spcPct val="100000"/>
              </a:lnSpc>
              <a:spcBef>
                <a:spcPts val="1001"/>
              </a:spcBef>
              <a:buClr>
                <a:srgbClr val="000000"/>
              </a:buClr>
              <a:buFont typeface="Calibri Light"/>
              <a:buAutoNum type="arabicPeriod"/>
            </a:pPr>
            <a:endParaRPr lang="en-US" sz="2600" spc="-1" dirty="0">
              <a:solidFill>
                <a:srgbClr val="000000"/>
              </a:solidFill>
            </a:endParaRPr>
          </a:p>
          <a:p>
            <a:pPr marL="514440" indent="-514080">
              <a:lnSpc>
                <a:spcPct val="100000"/>
              </a:lnSpc>
              <a:spcBef>
                <a:spcPts val="1001"/>
              </a:spcBef>
              <a:buClr>
                <a:srgbClr val="000000"/>
              </a:buClr>
              <a:buFont typeface="Calibri Light"/>
              <a:buAutoNum type="arabicPeriod"/>
            </a:pPr>
            <a:r>
              <a:rPr lang="en-US" sz="2600" spc="-1" dirty="0">
                <a:solidFill>
                  <a:srgbClr val="000000"/>
                </a:solidFill>
              </a:rPr>
              <a:t>To examine the inclusion of dignity in PACE Code C and H.</a:t>
            </a:r>
          </a:p>
          <a:p>
            <a:pPr marL="514440" indent="-514080">
              <a:lnSpc>
                <a:spcPct val="100000"/>
              </a:lnSpc>
              <a:spcBef>
                <a:spcPts val="1001"/>
              </a:spcBef>
              <a:buClr>
                <a:srgbClr val="000000"/>
              </a:buClr>
              <a:buFont typeface="Calibri Light"/>
              <a:buAutoNum type="arabicPeriod"/>
            </a:pPr>
            <a:endParaRPr lang="en-US" sz="2600" spc="-1" dirty="0">
              <a:solidFill>
                <a:srgbClr val="000000"/>
              </a:solidFill>
            </a:endParaRPr>
          </a:p>
          <a:p>
            <a:pPr marL="514440" indent="-514080">
              <a:lnSpc>
                <a:spcPct val="100000"/>
              </a:lnSpc>
              <a:spcBef>
                <a:spcPts val="1001"/>
              </a:spcBef>
              <a:buClr>
                <a:srgbClr val="000000"/>
              </a:buClr>
              <a:buFont typeface="Calibri Light"/>
              <a:buAutoNum type="arabicPeriod"/>
            </a:pPr>
            <a:r>
              <a:rPr lang="en-US" sz="2600" spc="-1" dirty="0">
                <a:solidFill>
                  <a:srgbClr val="000000"/>
                </a:solidFill>
              </a:rPr>
              <a:t>To ensure ICVs are confident of what to monitor as per the changes to PACE Code C and H.</a:t>
            </a:r>
          </a:p>
          <a:p>
            <a:pPr marL="514440" indent="-514080">
              <a:lnSpc>
                <a:spcPct val="100000"/>
              </a:lnSpc>
              <a:spcBef>
                <a:spcPts val="1001"/>
              </a:spcBef>
              <a:buClr>
                <a:srgbClr val="000000"/>
              </a:buClr>
              <a:buFont typeface="Calibri Light"/>
              <a:buAutoNum type="arabicPeriod"/>
            </a:pPr>
            <a:endParaRPr lang="en-US" spc="-1" dirty="0">
              <a:solidFill>
                <a:srgbClr val="000000"/>
              </a:solidFill>
            </a:endParaRPr>
          </a:p>
        </p:txBody>
      </p:sp>
      <p:cxnSp>
        <p:nvCxnSpPr>
          <p:cNvPr id="5" name="Straight Connector 4"/>
          <p:cNvCxnSpPr/>
          <p:nvPr/>
        </p:nvCxnSpPr>
        <p:spPr>
          <a:xfrm>
            <a:off x="889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20904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101600"/>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0" y="6754457"/>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747" y="4281543"/>
            <a:ext cx="2139353" cy="2139353"/>
          </a:xfrm>
          <a:prstGeom prst="rect">
            <a:avLst/>
          </a:prstGeom>
        </p:spPr>
      </p:pic>
    </p:spTree>
    <p:extLst>
      <p:ext uri="{BB962C8B-B14F-4D97-AF65-F5344CB8AC3E}">
        <p14:creationId xmlns:p14="http://schemas.microsoft.com/office/powerpoint/2010/main" val="185683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335" y="233202"/>
            <a:ext cx="10515600" cy="1319138"/>
          </a:xfrm>
        </p:spPr>
        <p:txBody>
          <a:bodyPr>
            <a:normAutofit/>
          </a:bodyPr>
          <a:lstStyle/>
          <a:p>
            <a:r>
              <a:rPr lang="en-US" sz="4000" b="1" dirty="0"/>
              <a:t>Objectives</a:t>
            </a:r>
          </a:p>
        </p:txBody>
      </p:sp>
      <p:sp>
        <p:nvSpPr>
          <p:cNvPr id="3" name="Content Placeholder 2"/>
          <p:cNvSpPr>
            <a:spLocks noGrp="1"/>
          </p:cNvSpPr>
          <p:nvPr>
            <p:ph idx="1"/>
          </p:nvPr>
        </p:nvSpPr>
        <p:spPr>
          <a:xfrm>
            <a:off x="544335" y="1552340"/>
            <a:ext cx="8582977" cy="4314513"/>
          </a:xfrm>
        </p:spPr>
        <p:txBody>
          <a:bodyPr>
            <a:noAutofit/>
          </a:bodyPr>
          <a:lstStyle/>
          <a:p>
            <a:pPr marL="514440" indent="-514080">
              <a:lnSpc>
                <a:spcPct val="100000"/>
              </a:lnSpc>
              <a:spcBef>
                <a:spcPts val="1001"/>
              </a:spcBef>
              <a:buClr>
                <a:srgbClr val="000000"/>
              </a:buClr>
              <a:buFont typeface="Calibri Light"/>
              <a:buAutoNum type="arabicPeriod"/>
            </a:pPr>
            <a:r>
              <a:rPr lang="en-US" sz="2600" spc="-1" dirty="0">
                <a:solidFill>
                  <a:srgbClr val="000000"/>
                </a:solidFill>
              </a:rPr>
              <a:t>To give context to changes in PACE Code C and H.</a:t>
            </a:r>
          </a:p>
          <a:p>
            <a:pPr marL="514440" indent="-514080">
              <a:lnSpc>
                <a:spcPct val="100000"/>
              </a:lnSpc>
              <a:spcBef>
                <a:spcPts val="1001"/>
              </a:spcBef>
              <a:buClr>
                <a:srgbClr val="000000"/>
              </a:buClr>
              <a:buFont typeface="Calibri Light"/>
              <a:buAutoNum type="arabicPeriod"/>
            </a:pPr>
            <a:endParaRPr lang="en-US" sz="2600" spc="-1" dirty="0">
              <a:solidFill>
                <a:srgbClr val="000000"/>
              </a:solidFill>
            </a:endParaRPr>
          </a:p>
          <a:p>
            <a:pPr marL="514440" indent="-514080">
              <a:lnSpc>
                <a:spcPct val="100000"/>
              </a:lnSpc>
              <a:spcBef>
                <a:spcPts val="1001"/>
              </a:spcBef>
              <a:buClr>
                <a:srgbClr val="000000"/>
              </a:buClr>
              <a:buFont typeface="Calibri Light"/>
              <a:buAutoNum type="arabicPeriod"/>
            </a:pPr>
            <a:r>
              <a:rPr lang="en-US" sz="2600" spc="-1" dirty="0">
                <a:solidFill>
                  <a:srgbClr val="000000"/>
                </a:solidFill>
              </a:rPr>
              <a:t>To look in detail at the changes made to PACE Code C and H in terms of menstrual care for detainees.</a:t>
            </a:r>
          </a:p>
          <a:p>
            <a:pPr marL="514440" indent="-514080">
              <a:lnSpc>
                <a:spcPct val="100000"/>
              </a:lnSpc>
              <a:spcBef>
                <a:spcPts val="1001"/>
              </a:spcBef>
              <a:buClr>
                <a:srgbClr val="000000"/>
              </a:buClr>
              <a:buFont typeface="Calibri Light"/>
              <a:buAutoNum type="arabicPeriod"/>
            </a:pPr>
            <a:endParaRPr lang="en-US" sz="2600" spc="-1" dirty="0">
              <a:solidFill>
                <a:srgbClr val="000000"/>
              </a:solidFill>
            </a:endParaRPr>
          </a:p>
          <a:p>
            <a:pPr marL="514440" indent="-514080">
              <a:lnSpc>
                <a:spcPct val="100000"/>
              </a:lnSpc>
              <a:spcBef>
                <a:spcPts val="1001"/>
              </a:spcBef>
              <a:buClr>
                <a:srgbClr val="000000"/>
              </a:buClr>
              <a:buFont typeface="Calibri Light"/>
              <a:buAutoNum type="arabicPeriod"/>
            </a:pPr>
            <a:r>
              <a:rPr lang="en-US" sz="2600" spc="-1" dirty="0">
                <a:solidFill>
                  <a:srgbClr val="000000"/>
                </a:solidFill>
              </a:rPr>
              <a:t>To examine the inclusion of dignity in PACE Code C and H.</a:t>
            </a:r>
          </a:p>
          <a:p>
            <a:pPr marL="514440" indent="-514080">
              <a:lnSpc>
                <a:spcPct val="100000"/>
              </a:lnSpc>
              <a:spcBef>
                <a:spcPts val="1001"/>
              </a:spcBef>
              <a:buClr>
                <a:srgbClr val="000000"/>
              </a:buClr>
              <a:buFont typeface="Calibri Light"/>
              <a:buAutoNum type="arabicPeriod"/>
            </a:pPr>
            <a:endParaRPr lang="en-US" sz="2600" spc="-1" dirty="0">
              <a:solidFill>
                <a:srgbClr val="000000"/>
              </a:solidFill>
            </a:endParaRPr>
          </a:p>
          <a:p>
            <a:pPr marL="514440" indent="-514080">
              <a:lnSpc>
                <a:spcPct val="100000"/>
              </a:lnSpc>
              <a:spcBef>
                <a:spcPts val="1001"/>
              </a:spcBef>
              <a:buClr>
                <a:srgbClr val="000000"/>
              </a:buClr>
              <a:buFont typeface="Calibri Light"/>
              <a:buAutoNum type="arabicPeriod"/>
            </a:pPr>
            <a:r>
              <a:rPr lang="en-US" sz="2600" spc="-1" dirty="0">
                <a:solidFill>
                  <a:srgbClr val="000000"/>
                </a:solidFill>
              </a:rPr>
              <a:t>To ensure ICVs are confident of what to monitor as per the changes to PACE Code C and H.</a:t>
            </a:r>
          </a:p>
          <a:p>
            <a:pPr marL="514440" indent="-514080">
              <a:lnSpc>
                <a:spcPct val="100000"/>
              </a:lnSpc>
              <a:spcBef>
                <a:spcPts val="1001"/>
              </a:spcBef>
              <a:buClr>
                <a:srgbClr val="000000"/>
              </a:buClr>
              <a:buFont typeface="Calibri Light"/>
              <a:buAutoNum type="arabicPeriod"/>
            </a:pPr>
            <a:endParaRPr lang="en-US" spc="-1" dirty="0">
              <a:solidFill>
                <a:srgbClr val="000000"/>
              </a:solidFill>
            </a:endParaRPr>
          </a:p>
        </p:txBody>
      </p:sp>
      <p:cxnSp>
        <p:nvCxnSpPr>
          <p:cNvPr id="5" name="Straight Connector 4"/>
          <p:cNvCxnSpPr/>
          <p:nvPr/>
        </p:nvCxnSpPr>
        <p:spPr>
          <a:xfrm>
            <a:off x="889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20904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101600"/>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0" y="6754457"/>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747" y="4281543"/>
            <a:ext cx="2139353" cy="2139353"/>
          </a:xfrm>
          <a:prstGeom prst="rect">
            <a:avLst/>
          </a:prstGeom>
        </p:spPr>
      </p:pic>
    </p:spTree>
    <p:extLst>
      <p:ext uri="{BB962C8B-B14F-4D97-AF65-F5344CB8AC3E}">
        <p14:creationId xmlns:p14="http://schemas.microsoft.com/office/powerpoint/2010/main" val="1202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501" y="1634265"/>
            <a:ext cx="8189407" cy="4293199"/>
          </a:xfrm>
        </p:spPr>
        <p:txBody>
          <a:bodyPr>
            <a:normAutofit/>
          </a:bodyPr>
          <a:lstStyle/>
          <a:p>
            <a:pPr fontAlgn="auto"/>
            <a:endParaRPr lang="en-US" dirty="0"/>
          </a:p>
          <a:p>
            <a:pPr marL="0" indent="0" fontAlgn="auto">
              <a:buNone/>
            </a:pPr>
            <a:endParaRPr lang="en-US" dirty="0"/>
          </a:p>
          <a:p>
            <a:pPr marL="0" indent="0" algn="ctr" fontAlgn="auto">
              <a:buNone/>
            </a:pPr>
            <a:r>
              <a:rPr lang="en-US" sz="4000" dirty="0"/>
              <a:t>Any questions? </a:t>
            </a:r>
            <a:endParaRPr lang="en-US" sz="4000" b="1" dirty="0"/>
          </a:p>
        </p:txBody>
      </p:sp>
      <p:cxnSp>
        <p:nvCxnSpPr>
          <p:cNvPr id="5" name="Straight Connector 4"/>
          <p:cNvCxnSpPr/>
          <p:nvPr/>
        </p:nvCxnSpPr>
        <p:spPr>
          <a:xfrm>
            <a:off x="889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20904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101600"/>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0" y="6754458"/>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747" y="4281543"/>
            <a:ext cx="2139353" cy="2139353"/>
          </a:xfrm>
          <a:prstGeom prst="rect">
            <a:avLst/>
          </a:prstGeom>
        </p:spPr>
      </p:pic>
    </p:spTree>
    <p:extLst>
      <p:ext uri="{BB962C8B-B14F-4D97-AF65-F5344CB8AC3E}">
        <p14:creationId xmlns:p14="http://schemas.microsoft.com/office/powerpoint/2010/main" val="219266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747" y="4281543"/>
            <a:ext cx="2139353" cy="2139353"/>
          </a:xfrm>
          <a:prstGeom prst="rect">
            <a:avLst/>
          </a:prstGeom>
        </p:spPr>
      </p:pic>
      <p:sp>
        <p:nvSpPr>
          <p:cNvPr id="3" name="Content Placeholder 2"/>
          <p:cNvSpPr>
            <a:spLocks noGrp="1"/>
          </p:cNvSpPr>
          <p:nvPr>
            <p:ph idx="1"/>
          </p:nvPr>
        </p:nvSpPr>
        <p:spPr>
          <a:xfrm>
            <a:off x="544491" y="1334099"/>
            <a:ext cx="8190718" cy="4862305"/>
          </a:xfrm>
        </p:spPr>
        <p:txBody>
          <a:bodyPr>
            <a:normAutofit/>
          </a:bodyPr>
          <a:lstStyle/>
          <a:p>
            <a:pPr marL="0" indent="0">
              <a:buNone/>
            </a:pPr>
            <a:r>
              <a:rPr lang="en-GB" b="1" dirty="0"/>
              <a:t>What are the PACE Codes of Practice? </a:t>
            </a:r>
            <a:endParaRPr lang="en-GB" dirty="0"/>
          </a:p>
          <a:p>
            <a:r>
              <a:rPr lang="en-GB" dirty="0"/>
              <a:t>PACE (Police and Criminal Evidence Act sets out to strike the balance between the powers of the police and the rights and freedoms of the public. </a:t>
            </a:r>
          </a:p>
          <a:p>
            <a:endParaRPr lang="en-GB" dirty="0"/>
          </a:p>
          <a:p>
            <a:pPr marL="0" indent="0">
              <a:buNone/>
            </a:pPr>
            <a:r>
              <a:rPr lang="en-GB" b="1" dirty="0"/>
              <a:t>What is PACE Code C?</a:t>
            </a:r>
            <a:endParaRPr lang="en-GB" dirty="0"/>
          </a:p>
          <a:p>
            <a:r>
              <a:rPr lang="en-GB" dirty="0"/>
              <a:t>PACE Code C details the requirements of the police for the detention, treatment and questioning of suspects not related to terrorism in police custody. This is, therefore, the relevant Code to custody visiting. </a:t>
            </a:r>
            <a:endParaRPr lang="en-US" spc="-1" dirty="0">
              <a:solidFill>
                <a:srgbClr val="000000"/>
              </a:solidFill>
            </a:endParaRPr>
          </a:p>
        </p:txBody>
      </p:sp>
      <p:cxnSp>
        <p:nvCxnSpPr>
          <p:cNvPr id="5" name="Straight Connector 4"/>
          <p:cNvCxnSpPr/>
          <p:nvPr/>
        </p:nvCxnSpPr>
        <p:spPr>
          <a:xfrm>
            <a:off x="889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20904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101600"/>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0" y="6775973"/>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sp>
        <p:nvSpPr>
          <p:cNvPr id="13" name="TextShape 1">
            <a:extLst>
              <a:ext uri="{FF2B5EF4-FFF2-40B4-BE49-F238E27FC236}">
                <a16:creationId xmlns:a16="http://schemas.microsoft.com/office/drawing/2014/main" id="{627DA1D8-32D4-9744-A3BD-0C420DA114A9}"/>
              </a:ext>
            </a:extLst>
          </p:cNvPr>
          <p:cNvSpPr txBox="1">
            <a:spLocks noGrp="1"/>
          </p:cNvSpPr>
          <p:nvPr>
            <p:ph type="title"/>
          </p:nvPr>
        </p:nvSpPr>
        <p:spPr>
          <a:xfrm>
            <a:off x="457200" y="250825"/>
            <a:ext cx="10860088" cy="1008063"/>
          </a:xfrm>
          <a:prstGeom prst="rect">
            <a:avLst/>
          </a:prstGeom>
          <a:noFill/>
          <a:ln>
            <a:noFill/>
          </a:ln>
        </p:spPr>
        <p:txBody>
          <a:bodyPr anchor="ctr">
            <a:normAutofit/>
          </a:bodyPr>
          <a:lstStyle/>
          <a:p>
            <a:pPr>
              <a:lnSpc>
                <a:spcPct val="90000"/>
              </a:lnSpc>
            </a:pPr>
            <a:r>
              <a:rPr lang="en-US" sz="3600" b="0" strike="noStrike" spc="-1" dirty="0">
                <a:solidFill>
                  <a:srgbClr val="000000"/>
                </a:solidFill>
                <a:latin typeface="Calibri"/>
              </a:rPr>
              <a:t>What is PACE Code C?</a:t>
            </a:r>
          </a:p>
        </p:txBody>
      </p:sp>
      <p:pic>
        <p:nvPicPr>
          <p:cNvPr id="12" name="Picture 11">
            <a:extLst>
              <a:ext uri="{FF2B5EF4-FFF2-40B4-BE49-F238E27FC236}">
                <a16:creationId xmlns:a16="http://schemas.microsoft.com/office/drawing/2014/main" id="{D58AF25D-3A85-5A48-A924-42E6DD9F170B}"/>
              </a:ext>
            </a:extLst>
          </p:cNvPr>
          <p:cNvPicPr>
            <a:picLocks noChangeAspect="1"/>
          </p:cNvPicPr>
          <p:nvPr/>
        </p:nvPicPr>
        <p:blipFill>
          <a:blip r:embed="rId4"/>
          <a:stretch>
            <a:fillRect/>
          </a:stretch>
        </p:blipFill>
        <p:spPr>
          <a:xfrm>
            <a:off x="8990404" y="437104"/>
            <a:ext cx="2844800" cy="1447800"/>
          </a:xfrm>
          <a:prstGeom prst="rect">
            <a:avLst/>
          </a:prstGeom>
        </p:spPr>
      </p:pic>
    </p:spTree>
    <p:extLst>
      <p:ext uri="{BB962C8B-B14F-4D97-AF65-F5344CB8AC3E}">
        <p14:creationId xmlns:p14="http://schemas.microsoft.com/office/powerpoint/2010/main" val="215799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747" y="4281543"/>
            <a:ext cx="2139353" cy="2139353"/>
          </a:xfrm>
          <a:prstGeom prst="rect">
            <a:avLst/>
          </a:prstGeom>
        </p:spPr>
      </p:pic>
      <p:sp>
        <p:nvSpPr>
          <p:cNvPr id="3" name="Content Placeholder 2"/>
          <p:cNvSpPr>
            <a:spLocks noGrp="1"/>
          </p:cNvSpPr>
          <p:nvPr>
            <p:ph idx="1"/>
          </p:nvPr>
        </p:nvSpPr>
        <p:spPr>
          <a:xfrm>
            <a:off x="544490" y="1334099"/>
            <a:ext cx="8936651" cy="5086787"/>
          </a:xfrm>
        </p:spPr>
        <p:txBody>
          <a:bodyPr>
            <a:normAutofit fontScale="70000" lnSpcReduction="20000"/>
          </a:bodyPr>
          <a:lstStyle/>
          <a:p>
            <a:pPr indent="-228240">
              <a:lnSpc>
                <a:spcPct val="100000"/>
              </a:lnSpc>
              <a:spcBef>
                <a:spcPts val="1001"/>
              </a:spcBef>
              <a:buClr>
                <a:srgbClr val="000000"/>
              </a:buClr>
              <a:buFont typeface="Arial"/>
              <a:buChar char="•"/>
            </a:pPr>
            <a:r>
              <a:rPr lang="en-US" spc="-1" dirty="0">
                <a:solidFill>
                  <a:srgbClr val="000000"/>
                </a:solidFill>
              </a:rPr>
              <a:t>ICVs reported 2 cases of women being left without menstrual products, without their own clothes due to perceived risk of self harm. </a:t>
            </a:r>
          </a:p>
          <a:p>
            <a:pPr indent="-228240">
              <a:lnSpc>
                <a:spcPct val="100000"/>
              </a:lnSpc>
              <a:spcBef>
                <a:spcPts val="1001"/>
              </a:spcBef>
              <a:buClr>
                <a:srgbClr val="000000"/>
              </a:buClr>
              <a:buFont typeface="Arial"/>
              <a:buChar char="•"/>
            </a:pPr>
            <a:endParaRPr lang="en-US" spc="-1" dirty="0">
              <a:solidFill>
                <a:srgbClr val="000000"/>
              </a:solidFill>
            </a:endParaRPr>
          </a:p>
          <a:p>
            <a:pPr indent="-228240">
              <a:lnSpc>
                <a:spcPct val="100000"/>
              </a:lnSpc>
              <a:spcBef>
                <a:spcPts val="1001"/>
              </a:spcBef>
              <a:buClr>
                <a:srgbClr val="000000"/>
              </a:buClr>
              <a:buFont typeface="Arial"/>
              <a:buChar char="•"/>
            </a:pPr>
            <a:r>
              <a:rPr lang="en-US" spc="-1" dirty="0">
                <a:solidFill>
                  <a:srgbClr val="000000"/>
                </a:solidFill>
              </a:rPr>
              <a:t>ICVA researched and surveyed all forces with assistance and support from the National Police Chiefs Council to establish supplies and arrangements for menstruating women.</a:t>
            </a:r>
          </a:p>
          <a:p>
            <a:pPr indent="-228240">
              <a:lnSpc>
                <a:spcPct val="100000"/>
              </a:lnSpc>
              <a:spcBef>
                <a:spcPts val="1001"/>
              </a:spcBef>
              <a:buClr>
                <a:srgbClr val="000000"/>
              </a:buClr>
              <a:buFont typeface="Arial"/>
              <a:buChar char="•"/>
            </a:pPr>
            <a:endParaRPr lang="en-US" spc="-1" dirty="0">
              <a:solidFill>
                <a:srgbClr val="000000"/>
              </a:solidFill>
            </a:endParaRPr>
          </a:p>
          <a:p>
            <a:pPr indent="-228240">
              <a:lnSpc>
                <a:spcPct val="100000"/>
              </a:lnSpc>
              <a:spcBef>
                <a:spcPts val="1001"/>
              </a:spcBef>
              <a:buClr>
                <a:srgbClr val="000000"/>
              </a:buClr>
              <a:buFont typeface="Arial"/>
              <a:buChar char="•"/>
            </a:pPr>
            <a:r>
              <a:rPr lang="en-US" spc="-1" dirty="0">
                <a:solidFill>
                  <a:srgbClr val="000000"/>
                </a:solidFill>
              </a:rPr>
              <a:t>ICVA was offered pro-bono legal support to challenge the Home Office on inconsistent and poor arrangements for menstruating women and girls.</a:t>
            </a:r>
          </a:p>
          <a:p>
            <a:pPr indent="-228240">
              <a:lnSpc>
                <a:spcPct val="100000"/>
              </a:lnSpc>
              <a:spcBef>
                <a:spcPts val="1001"/>
              </a:spcBef>
              <a:buClr>
                <a:srgbClr val="000000"/>
              </a:buClr>
              <a:buFont typeface="Arial"/>
              <a:buChar char="•"/>
            </a:pPr>
            <a:endParaRPr lang="en-US" spc="-1" dirty="0">
              <a:solidFill>
                <a:srgbClr val="000000"/>
              </a:solidFill>
            </a:endParaRPr>
          </a:p>
          <a:p>
            <a:pPr indent="-228240">
              <a:lnSpc>
                <a:spcPct val="100000"/>
              </a:lnSpc>
              <a:spcBef>
                <a:spcPts val="1001"/>
              </a:spcBef>
              <a:buClr>
                <a:srgbClr val="000000"/>
              </a:buClr>
              <a:buFont typeface="Arial"/>
              <a:buChar char="•"/>
            </a:pPr>
            <a:r>
              <a:rPr lang="en-US" spc="-1" dirty="0">
                <a:solidFill>
                  <a:srgbClr val="000000"/>
                </a:solidFill>
              </a:rPr>
              <a:t>The campaign was launched, and the then Home Secretary responded quickly stating that where effective provision was not put on a statutory footing she would ensure that it was. </a:t>
            </a:r>
          </a:p>
          <a:p>
            <a:pPr indent="-228240">
              <a:lnSpc>
                <a:spcPct val="100000"/>
              </a:lnSpc>
              <a:spcBef>
                <a:spcPts val="1001"/>
              </a:spcBef>
              <a:buClr>
                <a:srgbClr val="000000"/>
              </a:buClr>
              <a:buFont typeface="Arial"/>
              <a:buChar char="•"/>
            </a:pPr>
            <a:endParaRPr lang="en-US" spc="-1" dirty="0">
              <a:solidFill>
                <a:srgbClr val="000000"/>
              </a:solidFill>
            </a:endParaRPr>
          </a:p>
          <a:p>
            <a:pPr indent="-228240">
              <a:lnSpc>
                <a:spcPct val="100000"/>
              </a:lnSpc>
              <a:spcBef>
                <a:spcPts val="1001"/>
              </a:spcBef>
              <a:buClr>
                <a:srgbClr val="000000"/>
              </a:buClr>
              <a:buFont typeface="Arial"/>
              <a:buChar char="•"/>
            </a:pPr>
            <a:r>
              <a:rPr lang="en-US" spc="-1" dirty="0">
                <a:solidFill>
                  <a:srgbClr val="000000"/>
                </a:solidFill>
              </a:rPr>
              <a:t>The Home Office worked with ICVA and other stakeholders to draft changes to the legislation, publicly consulted and announced the changes formally. </a:t>
            </a:r>
          </a:p>
          <a:p>
            <a:pPr indent="-228240">
              <a:lnSpc>
                <a:spcPct val="100000"/>
              </a:lnSpc>
              <a:spcBef>
                <a:spcPts val="1001"/>
              </a:spcBef>
              <a:buClr>
                <a:srgbClr val="000000"/>
              </a:buClr>
              <a:buFont typeface="Arial"/>
              <a:buChar char="•"/>
            </a:pPr>
            <a:endParaRPr lang="en-US" spc="-1" dirty="0">
              <a:solidFill>
                <a:srgbClr val="000000"/>
              </a:solidFill>
            </a:endParaRPr>
          </a:p>
        </p:txBody>
      </p:sp>
      <p:cxnSp>
        <p:nvCxnSpPr>
          <p:cNvPr id="5" name="Straight Connector 4"/>
          <p:cNvCxnSpPr/>
          <p:nvPr/>
        </p:nvCxnSpPr>
        <p:spPr>
          <a:xfrm>
            <a:off x="889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20904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101600"/>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0" y="6775973"/>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sp>
        <p:nvSpPr>
          <p:cNvPr id="13" name="TextShape 1">
            <a:extLst>
              <a:ext uri="{FF2B5EF4-FFF2-40B4-BE49-F238E27FC236}">
                <a16:creationId xmlns:a16="http://schemas.microsoft.com/office/drawing/2014/main" id="{627DA1D8-32D4-9744-A3BD-0C420DA114A9}"/>
              </a:ext>
            </a:extLst>
          </p:cNvPr>
          <p:cNvSpPr txBox="1">
            <a:spLocks noGrp="1"/>
          </p:cNvSpPr>
          <p:nvPr>
            <p:ph type="title"/>
          </p:nvPr>
        </p:nvSpPr>
        <p:spPr>
          <a:xfrm>
            <a:off x="457200" y="250825"/>
            <a:ext cx="10860088" cy="1008063"/>
          </a:xfrm>
          <a:prstGeom prst="rect">
            <a:avLst/>
          </a:prstGeom>
          <a:noFill/>
          <a:ln>
            <a:noFill/>
          </a:ln>
        </p:spPr>
        <p:txBody>
          <a:bodyPr anchor="ctr">
            <a:normAutofit/>
          </a:bodyPr>
          <a:lstStyle/>
          <a:p>
            <a:pPr>
              <a:lnSpc>
                <a:spcPct val="90000"/>
              </a:lnSpc>
            </a:pPr>
            <a:r>
              <a:rPr lang="en-US" sz="3600" b="0" strike="noStrike" spc="-1" dirty="0">
                <a:solidFill>
                  <a:srgbClr val="000000"/>
                </a:solidFill>
                <a:latin typeface="Calibri"/>
              </a:rPr>
              <a:t>Why has PACE Code C been updated? </a:t>
            </a:r>
          </a:p>
        </p:txBody>
      </p:sp>
      <p:pic>
        <p:nvPicPr>
          <p:cNvPr id="9" name="Picture 8">
            <a:extLst>
              <a:ext uri="{FF2B5EF4-FFF2-40B4-BE49-F238E27FC236}">
                <a16:creationId xmlns:a16="http://schemas.microsoft.com/office/drawing/2014/main" id="{B341AAAE-A3BB-8848-813D-B1179D634CF3}"/>
              </a:ext>
            </a:extLst>
          </p:cNvPr>
          <p:cNvPicPr>
            <a:picLocks noChangeAspect="1"/>
          </p:cNvPicPr>
          <p:nvPr/>
        </p:nvPicPr>
        <p:blipFill>
          <a:blip r:embed="rId4"/>
          <a:stretch>
            <a:fillRect/>
          </a:stretch>
        </p:blipFill>
        <p:spPr>
          <a:xfrm>
            <a:off x="9501908" y="437104"/>
            <a:ext cx="2301029" cy="1430961"/>
          </a:xfrm>
          <a:prstGeom prst="rect">
            <a:avLst/>
          </a:prstGeom>
        </p:spPr>
      </p:pic>
    </p:spTree>
    <p:extLst>
      <p:ext uri="{BB962C8B-B14F-4D97-AF65-F5344CB8AC3E}">
        <p14:creationId xmlns:p14="http://schemas.microsoft.com/office/powerpoint/2010/main" val="62139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747" y="4281543"/>
            <a:ext cx="2139353" cy="2139353"/>
          </a:xfrm>
          <a:prstGeom prst="rect">
            <a:avLst/>
          </a:prstGeom>
        </p:spPr>
      </p:pic>
      <p:sp>
        <p:nvSpPr>
          <p:cNvPr id="3" name="Content Placeholder 2"/>
          <p:cNvSpPr>
            <a:spLocks noGrp="1"/>
          </p:cNvSpPr>
          <p:nvPr>
            <p:ph idx="1"/>
          </p:nvPr>
        </p:nvSpPr>
        <p:spPr>
          <a:xfrm>
            <a:off x="457200" y="1346020"/>
            <a:ext cx="9125542" cy="5074857"/>
          </a:xfrm>
        </p:spPr>
        <p:txBody>
          <a:bodyPr>
            <a:normAutofit fontScale="77500" lnSpcReduction="20000"/>
          </a:bodyPr>
          <a:lstStyle/>
          <a:p>
            <a:pPr marL="360" indent="0">
              <a:lnSpc>
                <a:spcPct val="100000"/>
              </a:lnSpc>
              <a:spcBef>
                <a:spcPts val="1001"/>
              </a:spcBef>
              <a:buClr>
                <a:srgbClr val="000000"/>
              </a:buClr>
              <a:buNone/>
            </a:pPr>
            <a:r>
              <a:rPr lang="en-US" spc="-1" dirty="0">
                <a:solidFill>
                  <a:srgbClr val="000000"/>
                </a:solidFill>
              </a:rPr>
              <a:t>As part of the call for change, ICVA compiled a list of concerns in this area, including but not limited to:</a:t>
            </a:r>
          </a:p>
          <a:p>
            <a:pPr marL="360" indent="0">
              <a:lnSpc>
                <a:spcPct val="100000"/>
              </a:lnSpc>
              <a:spcBef>
                <a:spcPts val="1001"/>
              </a:spcBef>
              <a:buClr>
                <a:srgbClr val="000000"/>
              </a:buClr>
              <a:buNone/>
            </a:pPr>
            <a:endParaRPr lang="en-US" spc="-1" dirty="0">
              <a:solidFill>
                <a:srgbClr val="000000"/>
              </a:solidFill>
            </a:endParaRPr>
          </a:p>
          <a:p>
            <a:pPr marL="457560" indent="-457200">
              <a:lnSpc>
                <a:spcPct val="100000"/>
              </a:lnSpc>
              <a:spcBef>
                <a:spcPts val="1001"/>
              </a:spcBef>
              <a:buClr>
                <a:srgbClr val="000000"/>
              </a:buClr>
            </a:pPr>
            <a:r>
              <a:rPr lang="en-US" spc="-1" dirty="0">
                <a:solidFill>
                  <a:srgbClr val="000000"/>
                </a:solidFill>
              </a:rPr>
              <a:t>Women and girls being proactively asked about their needs in terms of menstrual protection.</a:t>
            </a:r>
          </a:p>
          <a:p>
            <a:pPr marL="457560" indent="-457200">
              <a:lnSpc>
                <a:spcPct val="100000"/>
              </a:lnSpc>
              <a:spcBef>
                <a:spcPts val="1001"/>
              </a:spcBef>
              <a:buClr>
                <a:srgbClr val="000000"/>
              </a:buClr>
            </a:pPr>
            <a:r>
              <a:rPr lang="en-US" spc="-1" dirty="0">
                <a:solidFill>
                  <a:srgbClr val="000000"/>
                </a:solidFill>
              </a:rPr>
              <a:t>Women having access to a female member of staff, (this is already in the legislation for girls in custody).</a:t>
            </a:r>
          </a:p>
          <a:p>
            <a:pPr marL="457560" indent="-457200">
              <a:lnSpc>
                <a:spcPct val="100000"/>
              </a:lnSpc>
              <a:spcBef>
                <a:spcPts val="1001"/>
              </a:spcBef>
              <a:buClr>
                <a:srgbClr val="000000"/>
              </a:buClr>
            </a:pPr>
            <a:r>
              <a:rPr lang="en-US" spc="-1" dirty="0">
                <a:solidFill>
                  <a:srgbClr val="000000"/>
                </a:solidFill>
              </a:rPr>
              <a:t>Adequate hand washing facilities should be in place. </a:t>
            </a:r>
          </a:p>
          <a:p>
            <a:pPr marL="457560" indent="-457200">
              <a:lnSpc>
                <a:spcPct val="100000"/>
              </a:lnSpc>
              <a:spcBef>
                <a:spcPts val="1001"/>
              </a:spcBef>
              <a:buClr>
                <a:srgbClr val="000000"/>
              </a:buClr>
            </a:pPr>
            <a:r>
              <a:rPr lang="en-US" spc="-1" dirty="0">
                <a:solidFill>
                  <a:srgbClr val="000000"/>
                </a:solidFill>
              </a:rPr>
              <a:t>Female detainees should be made aware that toilet areas are pixelated. </a:t>
            </a:r>
          </a:p>
          <a:p>
            <a:pPr marL="457560" indent="-457200">
              <a:lnSpc>
                <a:spcPct val="100000"/>
              </a:lnSpc>
              <a:spcBef>
                <a:spcPts val="1001"/>
              </a:spcBef>
              <a:buClr>
                <a:srgbClr val="000000"/>
              </a:buClr>
            </a:pPr>
            <a:r>
              <a:rPr lang="en-US" spc="-1" dirty="0">
                <a:solidFill>
                  <a:srgbClr val="000000"/>
                </a:solidFill>
              </a:rPr>
              <a:t>Should a strip-search be required, sensitivity should be shown.</a:t>
            </a:r>
          </a:p>
          <a:p>
            <a:pPr marL="457560" indent="-457200">
              <a:lnSpc>
                <a:spcPct val="100000"/>
              </a:lnSpc>
              <a:spcBef>
                <a:spcPts val="1001"/>
              </a:spcBef>
              <a:buClr>
                <a:srgbClr val="000000"/>
              </a:buClr>
            </a:pPr>
            <a:r>
              <a:rPr lang="en-US" spc="-1" dirty="0">
                <a:solidFill>
                  <a:srgbClr val="000000"/>
                </a:solidFill>
              </a:rPr>
              <a:t>Risk should be carefully considered, and removal of menstrual protection should be carefully risk assessed, with consideration given to higher levels of observation prior to the removal of any menstrual protection.</a:t>
            </a:r>
          </a:p>
        </p:txBody>
      </p:sp>
      <p:cxnSp>
        <p:nvCxnSpPr>
          <p:cNvPr id="5" name="Straight Connector 4"/>
          <p:cNvCxnSpPr/>
          <p:nvPr/>
        </p:nvCxnSpPr>
        <p:spPr>
          <a:xfrm>
            <a:off x="889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20904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101600"/>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0" y="6775973"/>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sp>
        <p:nvSpPr>
          <p:cNvPr id="13" name="TextShape 1">
            <a:extLst>
              <a:ext uri="{FF2B5EF4-FFF2-40B4-BE49-F238E27FC236}">
                <a16:creationId xmlns:a16="http://schemas.microsoft.com/office/drawing/2014/main" id="{627DA1D8-32D4-9744-A3BD-0C420DA114A9}"/>
              </a:ext>
            </a:extLst>
          </p:cNvPr>
          <p:cNvSpPr txBox="1">
            <a:spLocks noGrp="1"/>
          </p:cNvSpPr>
          <p:nvPr>
            <p:ph type="title"/>
          </p:nvPr>
        </p:nvSpPr>
        <p:spPr>
          <a:xfrm>
            <a:off x="457200" y="250825"/>
            <a:ext cx="10860088" cy="1008063"/>
          </a:xfrm>
          <a:prstGeom prst="rect">
            <a:avLst/>
          </a:prstGeom>
          <a:noFill/>
          <a:ln>
            <a:noFill/>
          </a:ln>
        </p:spPr>
        <p:txBody>
          <a:bodyPr anchor="ctr">
            <a:normAutofit/>
          </a:bodyPr>
          <a:lstStyle/>
          <a:p>
            <a:pPr>
              <a:lnSpc>
                <a:spcPct val="90000"/>
              </a:lnSpc>
            </a:pPr>
            <a:r>
              <a:rPr lang="en-US" sz="3600" spc="-1" dirty="0">
                <a:solidFill>
                  <a:srgbClr val="000000"/>
                </a:solidFill>
                <a:latin typeface="Calibri"/>
              </a:rPr>
              <a:t>List of concerns</a:t>
            </a:r>
            <a:endParaRPr lang="en-US" sz="3600" b="0" strike="noStrike" spc="-1" dirty="0">
              <a:solidFill>
                <a:srgbClr val="000000"/>
              </a:solidFill>
              <a:latin typeface="Calibri"/>
            </a:endParaRPr>
          </a:p>
        </p:txBody>
      </p:sp>
    </p:spTree>
    <p:extLst>
      <p:ext uri="{BB962C8B-B14F-4D97-AF65-F5344CB8AC3E}">
        <p14:creationId xmlns:p14="http://schemas.microsoft.com/office/powerpoint/2010/main" val="284121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747" y="4281543"/>
            <a:ext cx="2139353" cy="2139353"/>
          </a:xfrm>
          <a:prstGeom prst="rect">
            <a:avLst/>
          </a:prstGeom>
        </p:spPr>
      </p:pic>
      <p:sp>
        <p:nvSpPr>
          <p:cNvPr id="3" name="Content Placeholder 2"/>
          <p:cNvSpPr>
            <a:spLocks noGrp="1"/>
          </p:cNvSpPr>
          <p:nvPr>
            <p:ph idx="1"/>
          </p:nvPr>
        </p:nvSpPr>
        <p:spPr>
          <a:xfrm>
            <a:off x="544490" y="1334099"/>
            <a:ext cx="8936657" cy="4862305"/>
          </a:xfrm>
        </p:spPr>
        <p:txBody>
          <a:bodyPr>
            <a:normAutofit fontScale="92500"/>
          </a:bodyPr>
          <a:lstStyle/>
          <a:p>
            <a:pPr marL="360" indent="0">
              <a:lnSpc>
                <a:spcPct val="100000"/>
              </a:lnSpc>
              <a:spcBef>
                <a:spcPts val="1001"/>
              </a:spcBef>
              <a:buClr>
                <a:srgbClr val="000000"/>
              </a:buClr>
              <a:buNone/>
            </a:pPr>
            <a:r>
              <a:rPr lang="en-US" spc="-1" dirty="0">
                <a:solidFill>
                  <a:srgbClr val="000000"/>
                </a:solidFill>
              </a:rPr>
              <a:t>3.2</a:t>
            </a:r>
          </a:p>
          <a:p>
            <a:pPr marL="360" indent="0">
              <a:lnSpc>
                <a:spcPct val="100000"/>
              </a:lnSpc>
              <a:spcBef>
                <a:spcPts val="1001"/>
              </a:spcBef>
              <a:buClr>
                <a:srgbClr val="000000"/>
              </a:buClr>
              <a:buNone/>
            </a:pPr>
            <a:r>
              <a:rPr lang="en-US" spc="-1" dirty="0">
                <a:solidFill>
                  <a:srgbClr val="000000"/>
                </a:solidFill>
              </a:rPr>
              <a:t>This is the section of PACE that details that rights and entitlements leaflets should be given to </a:t>
            </a:r>
            <a:r>
              <a:rPr lang="en-US" b="1" spc="-1" dirty="0">
                <a:solidFill>
                  <a:srgbClr val="000000"/>
                </a:solidFill>
              </a:rPr>
              <a:t>all</a:t>
            </a:r>
            <a:r>
              <a:rPr lang="en-US" spc="-1" dirty="0">
                <a:solidFill>
                  <a:srgbClr val="000000"/>
                </a:solidFill>
              </a:rPr>
              <a:t> detainees – this section has been updated to include the following in the entitlements section:</a:t>
            </a:r>
          </a:p>
          <a:p>
            <a:pPr marL="360" indent="0">
              <a:lnSpc>
                <a:spcPct val="100000"/>
              </a:lnSpc>
              <a:spcBef>
                <a:spcPts val="1001"/>
              </a:spcBef>
              <a:buClr>
                <a:srgbClr val="000000"/>
              </a:buClr>
              <a:buNone/>
            </a:pPr>
            <a:endParaRPr lang="en-US" sz="1500" spc="-1" dirty="0">
              <a:solidFill>
                <a:srgbClr val="000000"/>
              </a:solidFill>
            </a:endParaRPr>
          </a:p>
          <a:p>
            <a:pPr marL="457560" indent="-457200">
              <a:lnSpc>
                <a:spcPct val="100000"/>
              </a:lnSpc>
              <a:spcBef>
                <a:spcPts val="1001"/>
              </a:spcBef>
              <a:buClr>
                <a:srgbClr val="000000"/>
              </a:buClr>
            </a:pPr>
            <a:r>
              <a:rPr lang="en-GB" dirty="0"/>
              <a:t>personal needs relating to health, hygiene and welfare concerning the provision of menstrual and any other health, hygiene and welfare products needed by the detainee in question and speaking about these in private to a member of the custody staff (see paragraphs 9.3A and 9.3B). </a:t>
            </a:r>
            <a:endParaRPr lang="en-US" spc="-1" dirty="0">
              <a:solidFill>
                <a:srgbClr val="000000"/>
              </a:solidFill>
            </a:endParaRPr>
          </a:p>
        </p:txBody>
      </p:sp>
      <p:cxnSp>
        <p:nvCxnSpPr>
          <p:cNvPr id="5" name="Straight Connector 4"/>
          <p:cNvCxnSpPr/>
          <p:nvPr/>
        </p:nvCxnSpPr>
        <p:spPr>
          <a:xfrm>
            <a:off x="889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20904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101600"/>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0" y="6775973"/>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sp>
        <p:nvSpPr>
          <p:cNvPr id="13" name="TextShape 1">
            <a:extLst>
              <a:ext uri="{FF2B5EF4-FFF2-40B4-BE49-F238E27FC236}">
                <a16:creationId xmlns:a16="http://schemas.microsoft.com/office/drawing/2014/main" id="{627DA1D8-32D4-9744-A3BD-0C420DA114A9}"/>
              </a:ext>
            </a:extLst>
          </p:cNvPr>
          <p:cNvSpPr txBox="1">
            <a:spLocks noGrp="1"/>
          </p:cNvSpPr>
          <p:nvPr>
            <p:ph type="title"/>
          </p:nvPr>
        </p:nvSpPr>
        <p:spPr>
          <a:xfrm>
            <a:off x="457200" y="250825"/>
            <a:ext cx="10860088" cy="1008063"/>
          </a:xfrm>
          <a:prstGeom prst="rect">
            <a:avLst/>
          </a:prstGeom>
          <a:noFill/>
          <a:ln>
            <a:noFill/>
          </a:ln>
        </p:spPr>
        <p:txBody>
          <a:bodyPr anchor="ctr">
            <a:normAutofit/>
          </a:bodyPr>
          <a:lstStyle/>
          <a:p>
            <a:pPr>
              <a:lnSpc>
                <a:spcPct val="90000"/>
              </a:lnSpc>
            </a:pPr>
            <a:r>
              <a:rPr lang="en-US" sz="3600" spc="-1" dirty="0">
                <a:solidFill>
                  <a:srgbClr val="000000"/>
                </a:solidFill>
                <a:latin typeface="Calibri"/>
              </a:rPr>
              <a:t>Changes to PACE – Menstrual Care - 1</a:t>
            </a:r>
            <a:endParaRPr lang="en-US" sz="3600" b="0" strike="noStrike" spc="-1" dirty="0">
              <a:solidFill>
                <a:srgbClr val="000000"/>
              </a:solidFill>
              <a:latin typeface="Calibri"/>
            </a:endParaRPr>
          </a:p>
        </p:txBody>
      </p:sp>
      <p:pic>
        <p:nvPicPr>
          <p:cNvPr id="9" name="Picture 8">
            <a:extLst>
              <a:ext uri="{FF2B5EF4-FFF2-40B4-BE49-F238E27FC236}">
                <a16:creationId xmlns:a16="http://schemas.microsoft.com/office/drawing/2014/main" id="{13073C30-BD9B-1B49-ADBC-0936A3D7689E}"/>
              </a:ext>
            </a:extLst>
          </p:cNvPr>
          <p:cNvPicPr>
            <a:picLocks noChangeAspect="1"/>
          </p:cNvPicPr>
          <p:nvPr/>
        </p:nvPicPr>
        <p:blipFill>
          <a:blip r:embed="rId4"/>
          <a:stretch>
            <a:fillRect/>
          </a:stretch>
        </p:blipFill>
        <p:spPr>
          <a:xfrm>
            <a:off x="9061450" y="250825"/>
            <a:ext cx="2844800" cy="1447800"/>
          </a:xfrm>
          <a:prstGeom prst="rect">
            <a:avLst/>
          </a:prstGeom>
        </p:spPr>
      </p:pic>
    </p:spTree>
    <p:extLst>
      <p:ext uri="{BB962C8B-B14F-4D97-AF65-F5344CB8AC3E}">
        <p14:creationId xmlns:p14="http://schemas.microsoft.com/office/powerpoint/2010/main" val="133875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747" y="4281543"/>
            <a:ext cx="2139353" cy="2139353"/>
          </a:xfrm>
          <a:prstGeom prst="rect">
            <a:avLst/>
          </a:prstGeom>
        </p:spPr>
      </p:pic>
      <p:sp>
        <p:nvSpPr>
          <p:cNvPr id="3" name="Content Placeholder 2"/>
          <p:cNvSpPr>
            <a:spLocks noGrp="1"/>
          </p:cNvSpPr>
          <p:nvPr>
            <p:ph idx="1"/>
          </p:nvPr>
        </p:nvSpPr>
        <p:spPr>
          <a:xfrm>
            <a:off x="544491" y="1334099"/>
            <a:ext cx="8190718" cy="4862305"/>
          </a:xfrm>
        </p:spPr>
        <p:txBody>
          <a:bodyPr>
            <a:normAutofit/>
          </a:bodyPr>
          <a:lstStyle/>
          <a:p>
            <a:pPr marL="360" indent="0">
              <a:lnSpc>
                <a:spcPct val="100000"/>
              </a:lnSpc>
              <a:spcBef>
                <a:spcPts val="1001"/>
              </a:spcBef>
              <a:buClr>
                <a:srgbClr val="000000"/>
              </a:buClr>
              <a:buNone/>
            </a:pPr>
            <a:r>
              <a:rPr lang="en-US" spc="-1" dirty="0">
                <a:solidFill>
                  <a:srgbClr val="000000"/>
                </a:solidFill>
              </a:rPr>
              <a:t>3.5</a:t>
            </a:r>
          </a:p>
          <a:p>
            <a:pPr marL="360" indent="0">
              <a:lnSpc>
                <a:spcPct val="100000"/>
              </a:lnSpc>
              <a:spcBef>
                <a:spcPts val="1001"/>
              </a:spcBef>
              <a:buClr>
                <a:srgbClr val="000000"/>
              </a:buClr>
              <a:buNone/>
            </a:pPr>
            <a:r>
              <a:rPr lang="en-US" spc="-1" dirty="0">
                <a:solidFill>
                  <a:srgbClr val="000000"/>
                </a:solidFill>
              </a:rPr>
              <a:t>This section deals with the booking in process and has been updated to state:</a:t>
            </a:r>
          </a:p>
          <a:p>
            <a:pPr marL="360" indent="0">
              <a:lnSpc>
                <a:spcPct val="100000"/>
              </a:lnSpc>
              <a:spcBef>
                <a:spcPts val="1001"/>
              </a:spcBef>
              <a:buClr>
                <a:srgbClr val="000000"/>
              </a:buClr>
              <a:buNone/>
            </a:pPr>
            <a:endParaRPr lang="en-US" spc="-1" dirty="0">
              <a:solidFill>
                <a:srgbClr val="000000"/>
              </a:solidFill>
            </a:endParaRPr>
          </a:p>
          <a:p>
            <a:pPr marL="360" indent="0">
              <a:lnSpc>
                <a:spcPct val="100000"/>
              </a:lnSpc>
              <a:spcBef>
                <a:spcPts val="1001"/>
              </a:spcBef>
              <a:buClr>
                <a:srgbClr val="000000"/>
              </a:buClr>
              <a:buNone/>
            </a:pPr>
            <a:r>
              <a:rPr lang="en-GB" dirty="0"/>
              <a:t>(</a:t>
            </a:r>
            <a:r>
              <a:rPr lang="en-GB" dirty="0" err="1"/>
              <a:t>iia</a:t>
            </a:r>
            <a:r>
              <a:rPr lang="en-GB" dirty="0"/>
              <a:t>) wishes to speak in private with a member of the custody staff who may be of the same sex about any matter concerning their personal needs relating to health, hygiene and welfare (see paragraph 9.3A);</a:t>
            </a:r>
            <a:endParaRPr lang="en-US" spc="-1" dirty="0">
              <a:solidFill>
                <a:srgbClr val="000000"/>
              </a:solidFill>
            </a:endParaRPr>
          </a:p>
        </p:txBody>
      </p:sp>
      <p:cxnSp>
        <p:nvCxnSpPr>
          <p:cNvPr id="5" name="Straight Connector 4"/>
          <p:cNvCxnSpPr/>
          <p:nvPr/>
        </p:nvCxnSpPr>
        <p:spPr>
          <a:xfrm>
            <a:off x="889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20904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101600"/>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0" y="6775973"/>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sp>
        <p:nvSpPr>
          <p:cNvPr id="13" name="TextShape 1">
            <a:extLst>
              <a:ext uri="{FF2B5EF4-FFF2-40B4-BE49-F238E27FC236}">
                <a16:creationId xmlns:a16="http://schemas.microsoft.com/office/drawing/2014/main" id="{627DA1D8-32D4-9744-A3BD-0C420DA114A9}"/>
              </a:ext>
            </a:extLst>
          </p:cNvPr>
          <p:cNvSpPr txBox="1">
            <a:spLocks noGrp="1"/>
          </p:cNvSpPr>
          <p:nvPr>
            <p:ph type="title"/>
          </p:nvPr>
        </p:nvSpPr>
        <p:spPr>
          <a:xfrm>
            <a:off x="457200" y="250825"/>
            <a:ext cx="10860088" cy="1008063"/>
          </a:xfrm>
          <a:prstGeom prst="rect">
            <a:avLst/>
          </a:prstGeom>
          <a:noFill/>
          <a:ln>
            <a:noFill/>
          </a:ln>
        </p:spPr>
        <p:txBody>
          <a:bodyPr anchor="ctr">
            <a:normAutofit/>
          </a:bodyPr>
          <a:lstStyle/>
          <a:p>
            <a:r>
              <a:rPr lang="en-US" sz="3600" spc="-1" dirty="0">
                <a:solidFill>
                  <a:srgbClr val="000000"/>
                </a:solidFill>
                <a:latin typeface="Calibri"/>
              </a:rPr>
              <a:t>Changes to PACE - Menstrual Care - 2</a:t>
            </a:r>
            <a:endParaRPr lang="en-US" sz="3600" b="0" strike="noStrike" spc="-1" dirty="0">
              <a:solidFill>
                <a:srgbClr val="000000"/>
              </a:solidFill>
              <a:latin typeface="Calibri"/>
            </a:endParaRPr>
          </a:p>
        </p:txBody>
      </p:sp>
      <p:pic>
        <p:nvPicPr>
          <p:cNvPr id="9" name="Picture 8">
            <a:extLst>
              <a:ext uri="{FF2B5EF4-FFF2-40B4-BE49-F238E27FC236}">
                <a16:creationId xmlns:a16="http://schemas.microsoft.com/office/drawing/2014/main" id="{15FADB57-46DB-5242-A182-02FB56212733}"/>
              </a:ext>
            </a:extLst>
          </p:cNvPr>
          <p:cNvPicPr>
            <a:picLocks noChangeAspect="1"/>
          </p:cNvPicPr>
          <p:nvPr/>
        </p:nvPicPr>
        <p:blipFill>
          <a:blip r:embed="rId4"/>
          <a:stretch>
            <a:fillRect/>
          </a:stretch>
        </p:blipFill>
        <p:spPr>
          <a:xfrm>
            <a:off x="9061450" y="415832"/>
            <a:ext cx="2844800" cy="1447800"/>
          </a:xfrm>
          <a:prstGeom prst="rect">
            <a:avLst/>
          </a:prstGeom>
        </p:spPr>
      </p:pic>
    </p:spTree>
    <p:extLst>
      <p:ext uri="{BB962C8B-B14F-4D97-AF65-F5344CB8AC3E}">
        <p14:creationId xmlns:p14="http://schemas.microsoft.com/office/powerpoint/2010/main" val="353575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747" y="4281543"/>
            <a:ext cx="2139353" cy="2139353"/>
          </a:xfrm>
          <a:prstGeom prst="rect">
            <a:avLst/>
          </a:prstGeom>
        </p:spPr>
      </p:pic>
      <p:sp>
        <p:nvSpPr>
          <p:cNvPr id="3" name="Content Placeholder 2"/>
          <p:cNvSpPr>
            <a:spLocks noGrp="1"/>
          </p:cNvSpPr>
          <p:nvPr>
            <p:ph idx="1"/>
          </p:nvPr>
        </p:nvSpPr>
        <p:spPr>
          <a:xfrm>
            <a:off x="544490" y="1334099"/>
            <a:ext cx="8936653" cy="4862305"/>
          </a:xfrm>
        </p:spPr>
        <p:txBody>
          <a:bodyPr>
            <a:normAutofit fontScale="92500"/>
          </a:bodyPr>
          <a:lstStyle/>
          <a:p>
            <a:pPr marL="360" indent="0">
              <a:lnSpc>
                <a:spcPct val="100000"/>
              </a:lnSpc>
              <a:spcBef>
                <a:spcPts val="1001"/>
              </a:spcBef>
              <a:buClr>
                <a:srgbClr val="000000"/>
              </a:buClr>
              <a:buNone/>
            </a:pPr>
            <a:r>
              <a:rPr lang="en-US" spc="-1" dirty="0">
                <a:solidFill>
                  <a:srgbClr val="000000"/>
                </a:solidFill>
              </a:rPr>
              <a:t>3.20A</a:t>
            </a:r>
          </a:p>
          <a:p>
            <a:pPr marL="360" indent="0">
              <a:lnSpc>
                <a:spcPct val="100000"/>
              </a:lnSpc>
              <a:spcBef>
                <a:spcPts val="1001"/>
              </a:spcBef>
              <a:buClr>
                <a:srgbClr val="000000"/>
              </a:buClr>
              <a:buNone/>
            </a:pPr>
            <a:r>
              <a:rPr lang="en-US" spc="-1" dirty="0">
                <a:solidFill>
                  <a:srgbClr val="000000"/>
                </a:solidFill>
              </a:rPr>
              <a:t>This section has been updated to include:</a:t>
            </a:r>
          </a:p>
          <a:p>
            <a:pPr marL="360" indent="0">
              <a:lnSpc>
                <a:spcPct val="100000"/>
              </a:lnSpc>
              <a:spcBef>
                <a:spcPts val="1001"/>
              </a:spcBef>
              <a:buClr>
                <a:srgbClr val="000000"/>
              </a:buClr>
              <a:buNone/>
            </a:pPr>
            <a:endParaRPr lang="en-US" spc="-1" dirty="0">
              <a:solidFill>
                <a:srgbClr val="000000"/>
              </a:solidFill>
            </a:endParaRPr>
          </a:p>
          <a:p>
            <a:pPr marL="360" indent="0">
              <a:lnSpc>
                <a:spcPct val="100000"/>
              </a:lnSpc>
              <a:spcBef>
                <a:spcPts val="1001"/>
              </a:spcBef>
              <a:buClr>
                <a:srgbClr val="000000"/>
              </a:buClr>
              <a:buNone/>
            </a:pPr>
            <a:r>
              <a:rPr lang="en-GB" dirty="0"/>
              <a:t>The Children and Young Persons Act 1933, section 31, requires that arrangements must be made for ensuring that a girl under the age of 18, while detained in a police station, is under the care of a woman. The custody officer must ensure that the woman under whose care the girl is, makes the enquiries and provides the information concerning personal needs relating to their health, hygiene and welfare described in paragraph 9.3A and menstrual products described in paragraph 9.3B</a:t>
            </a:r>
            <a:endParaRPr lang="en-US" spc="-1" dirty="0">
              <a:solidFill>
                <a:srgbClr val="000000"/>
              </a:solidFill>
            </a:endParaRPr>
          </a:p>
        </p:txBody>
      </p:sp>
      <p:cxnSp>
        <p:nvCxnSpPr>
          <p:cNvPr id="5" name="Straight Connector 4"/>
          <p:cNvCxnSpPr/>
          <p:nvPr/>
        </p:nvCxnSpPr>
        <p:spPr>
          <a:xfrm>
            <a:off x="889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20904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101600"/>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0" y="6775973"/>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sp>
        <p:nvSpPr>
          <p:cNvPr id="13" name="TextShape 1">
            <a:extLst>
              <a:ext uri="{FF2B5EF4-FFF2-40B4-BE49-F238E27FC236}">
                <a16:creationId xmlns:a16="http://schemas.microsoft.com/office/drawing/2014/main" id="{627DA1D8-32D4-9744-A3BD-0C420DA114A9}"/>
              </a:ext>
            </a:extLst>
          </p:cNvPr>
          <p:cNvSpPr txBox="1">
            <a:spLocks noGrp="1"/>
          </p:cNvSpPr>
          <p:nvPr>
            <p:ph type="title"/>
          </p:nvPr>
        </p:nvSpPr>
        <p:spPr>
          <a:xfrm>
            <a:off x="457200" y="250825"/>
            <a:ext cx="10860088" cy="1008063"/>
          </a:xfrm>
          <a:prstGeom prst="rect">
            <a:avLst/>
          </a:prstGeom>
          <a:noFill/>
          <a:ln>
            <a:noFill/>
          </a:ln>
        </p:spPr>
        <p:txBody>
          <a:bodyPr anchor="ctr">
            <a:normAutofit/>
          </a:bodyPr>
          <a:lstStyle/>
          <a:p>
            <a:r>
              <a:rPr lang="en-US" sz="3600" spc="-1" dirty="0">
                <a:solidFill>
                  <a:srgbClr val="000000"/>
                </a:solidFill>
                <a:latin typeface="Calibri"/>
              </a:rPr>
              <a:t>Changes to PACE - Menstrual Care - 3</a:t>
            </a:r>
            <a:endParaRPr lang="en-US" sz="3600" b="0" strike="noStrike" spc="-1" dirty="0">
              <a:solidFill>
                <a:srgbClr val="000000"/>
              </a:solidFill>
              <a:latin typeface="Calibri"/>
            </a:endParaRPr>
          </a:p>
        </p:txBody>
      </p:sp>
      <p:pic>
        <p:nvPicPr>
          <p:cNvPr id="9" name="Picture 8">
            <a:extLst>
              <a:ext uri="{FF2B5EF4-FFF2-40B4-BE49-F238E27FC236}">
                <a16:creationId xmlns:a16="http://schemas.microsoft.com/office/drawing/2014/main" id="{7312FEBC-7B33-3343-B3FA-42202CD244C9}"/>
              </a:ext>
            </a:extLst>
          </p:cNvPr>
          <p:cNvPicPr>
            <a:picLocks noChangeAspect="1"/>
          </p:cNvPicPr>
          <p:nvPr/>
        </p:nvPicPr>
        <p:blipFill>
          <a:blip r:embed="rId4"/>
          <a:stretch>
            <a:fillRect/>
          </a:stretch>
        </p:blipFill>
        <p:spPr>
          <a:xfrm>
            <a:off x="9061450" y="415832"/>
            <a:ext cx="2844800" cy="1447800"/>
          </a:xfrm>
          <a:prstGeom prst="rect">
            <a:avLst/>
          </a:prstGeom>
        </p:spPr>
      </p:pic>
    </p:spTree>
    <p:extLst>
      <p:ext uri="{BB962C8B-B14F-4D97-AF65-F5344CB8AC3E}">
        <p14:creationId xmlns:p14="http://schemas.microsoft.com/office/powerpoint/2010/main" val="209124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747" y="4281543"/>
            <a:ext cx="2139353" cy="2139353"/>
          </a:xfrm>
          <a:prstGeom prst="rect">
            <a:avLst/>
          </a:prstGeom>
        </p:spPr>
      </p:pic>
      <p:sp>
        <p:nvSpPr>
          <p:cNvPr id="3" name="Content Placeholder 2"/>
          <p:cNvSpPr>
            <a:spLocks noGrp="1"/>
          </p:cNvSpPr>
          <p:nvPr>
            <p:ph idx="1"/>
          </p:nvPr>
        </p:nvSpPr>
        <p:spPr>
          <a:xfrm>
            <a:off x="544491" y="1334099"/>
            <a:ext cx="8190718" cy="4862305"/>
          </a:xfrm>
        </p:spPr>
        <p:txBody>
          <a:bodyPr>
            <a:normAutofit lnSpcReduction="10000"/>
          </a:bodyPr>
          <a:lstStyle/>
          <a:p>
            <a:pPr marL="360" indent="0">
              <a:lnSpc>
                <a:spcPct val="100000"/>
              </a:lnSpc>
              <a:spcBef>
                <a:spcPts val="1001"/>
              </a:spcBef>
              <a:buClr>
                <a:srgbClr val="000000"/>
              </a:buClr>
              <a:buNone/>
            </a:pPr>
            <a:r>
              <a:rPr lang="en-US" spc="-1" dirty="0">
                <a:solidFill>
                  <a:srgbClr val="000000"/>
                </a:solidFill>
              </a:rPr>
              <a:t>4.3A</a:t>
            </a:r>
          </a:p>
          <a:p>
            <a:pPr marL="360" indent="0">
              <a:lnSpc>
                <a:spcPct val="100000"/>
              </a:lnSpc>
              <a:spcBef>
                <a:spcPts val="1001"/>
              </a:spcBef>
              <a:buClr>
                <a:srgbClr val="000000"/>
              </a:buClr>
              <a:buNone/>
            </a:pPr>
            <a:r>
              <a:rPr lang="en-US" spc="-1" dirty="0">
                <a:solidFill>
                  <a:srgbClr val="000000"/>
                </a:solidFill>
              </a:rPr>
              <a:t>This is the section concerned with detainees property and has been updated to include:</a:t>
            </a:r>
          </a:p>
          <a:p>
            <a:pPr marL="360" indent="0">
              <a:lnSpc>
                <a:spcPct val="100000"/>
              </a:lnSpc>
              <a:spcBef>
                <a:spcPts val="1001"/>
              </a:spcBef>
              <a:buClr>
                <a:srgbClr val="000000"/>
              </a:buClr>
              <a:buNone/>
            </a:pPr>
            <a:endParaRPr lang="en-US" spc="-1" dirty="0">
              <a:solidFill>
                <a:srgbClr val="000000"/>
              </a:solidFill>
            </a:endParaRPr>
          </a:p>
          <a:p>
            <a:pPr marL="360" indent="0">
              <a:lnSpc>
                <a:spcPct val="100000"/>
              </a:lnSpc>
              <a:spcBef>
                <a:spcPts val="1001"/>
              </a:spcBef>
              <a:buClr>
                <a:srgbClr val="000000"/>
              </a:buClr>
              <a:buNone/>
            </a:pPr>
            <a:r>
              <a:rPr lang="en-GB" dirty="0"/>
              <a:t>For the purposes of paragraph 4.2, the reference to clothing and personal effects shall be treated as including menstrual and any other health, hygiene and welfare products needed by the detainee in question (see paragraphs 9.3A and 9.3B) and a decision to withhold any such products must be subject to a further specific risk assessment.</a:t>
            </a:r>
            <a:endParaRPr lang="en-US" spc="-1" dirty="0">
              <a:solidFill>
                <a:srgbClr val="000000"/>
              </a:solidFill>
            </a:endParaRPr>
          </a:p>
        </p:txBody>
      </p:sp>
      <p:cxnSp>
        <p:nvCxnSpPr>
          <p:cNvPr id="5" name="Straight Connector 4"/>
          <p:cNvCxnSpPr/>
          <p:nvPr/>
        </p:nvCxnSpPr>
        <p:spPr>
          <a:xfrm>
            <a:off x="889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2090400" y="0"/>
            <a:ext cx="0" cy="685800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101600"/>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0" y="6775973"/>
            <a:ext cx="12192000" cy="0"/>
          </a:xfrm>
          <a:prstGeom prst="line">
            <a:avLst/>
          </a:prstGeom>
          <a:ln w="215900">
            <a:solidFill>
              <a:srgbClr val="00AEA9"/>
            </a:solidFill>
          </a:ln>
        </p:spPr>
        <p:style>
          <a:lnRef idx="3">
            <a:schemeClr val="dk1"/>
          </a:lnRef>
          <a:fillRef idx="0">
            <a:schemeClr val="dk1"/>
          </a:fillRef>
          <a:effectRef idx="2">
            <a:schemeClr val="dk1"/>
          </a:effectRef>
          <a:fontRef idx="minor">
            <a:schemeClr val="tx1"/>
          </a:fontRef>
        </p:style>
      </p:cxnSp>
      <p:sp>
        <p:nvSpPr>
          <p:cNvPr id="13" name="TextShape 1">
            <a:extLst>
              <a:ext uri="{FF2B5EF4-FFF2-40B4-BE49-F238E27FC236}">
                <a16:creationId xmlns:a16="http://schemas.microsoft.com/office/drawing/2014/main" id="{627DA1D8-32D4-9744-A3BD-0C420DA114A9}"/>
              </a:ext>
            </a:extLst>
          </p:cNvPr>
          <p:cNvSpPr txBox="1">
            <a:spLocks noGrp="1"/>
          </p:cNvSpPr>
          <p:nvPr>
            <p:ph type="title"/>
          </p:nvPr>
        </p:nvSpPr>
        <p:spPr>
          <a:xfrm>
            <a:off x="457200" y="250825"/>
            <a:ext cx="10860088" cy="1008063"/>
          </a:xfrm>
          <a:prstGeom prst="rect">
            <a:avLst/>
          </a:prstGeom>
          <a:noFill/>
          <a:ln>
            <a:noFill/>
          </a:ln>
        </p:spPr>
        <p:txBody>
          <a:bodyPr anchor="ctr">
            <a:normAutofit/>
          </a:bodyPr>
          <a:lstStyle/>
          <a:p>
            <a:r>
              <a:rPr lang="en-US" sz="3600" spc="-1" dirty="0">
                <a:solidFill>
                  <a:srgbClr val="000000"/>
                </a:solidFill>
                <a:latin typeface="Calibri"/>
              </a:rPr>
              <a:t>Changes to PACE - Menstrual Care - 4</a:t>
            </a:r>
            <a:endParaRPr lang="en-US" sz="3600" b="0" strike="noStrike" spc="-1" dirty="0">
              <a:solidFill>
                <a:srgbClr val="000000"/>
              </a:solidFill>
              <a:latin typeface="Calibri"/>
            </a:endParaRPr>
          </a:p>
        </p:txBody>
      </p:sp>
      <p:pic>
        <p:nvPicPr>
          <p:cNvPr id="9" name="Picture 8">
            <a:extLst>
              <a:ext uri="{FF2B5EF4-FFF2-40B4-BE49-F238E27FC236}">
                <a16:creationId xmlns:a16="http://schemas.microsoft.com/office/drawing/2014/main" id="{7387CB5C-F485-B74A-B99E-F6F777D2A62A}"/>
              </a:ext>
            </a:extLst>
          </p:cNvPr>
          <p:cNvPicPr>
            <a:picLocks noChangeAspect="1"/>
          </p:cNvPicPr>
          <p:nvPr/>
        </p:nvPicPr>
        <p:blipFill>
          <a:blip r:embed="rId4"/>
          <a:stretch>
            <a:fillRect/>
          </a:stretch>
        </p:blipFill>
        <p:spPr>
          <a:xfrm>
            <a:off x="9061450" y="415832"/>
            <a:ext cx="2844800" cy="1447800"/>
          </a:xfrm>
          <a:prstGeom prst="rect">
            <a:avLst/>
          </a:prstGeom>
        </p:spPr>
      </p:pic>
    </p:spTree>
    <p:extLst>
      <p:ext uri="{BB962C8B-B14F-4D97-AF65-F5344CB8AC3E}">
        <p14:creationId xmlns:p14="http://schemas.microsoft.com/office/powerpoint/2010/main" val="322630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1093</TotalTime>
  <Words>2438</Words>
  <Application>Microsoft Macintosh PowerPoint</Application>
  <PresentationFormat>Widescreen</PresentationFormat>
  <Paragraphs>157</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PACE Codes C and H – Menstrual Care and Dignity in Custody </vt:lpstr>
      <vt:lpstr>Objectives</vt:lpstr>
      <vt:lpstr>What is PACE Code C?</vt:lpstr>
      <vt:lpstr>Why has PACE Code C been updated? </vt:lpstr>
      <vt:lpstr>List of concerns</vt:lpstr>
      <vt:lpstr>Changes to PACE – Menstrual Care - 1</vt:lpstr>
      <vt:lpstr>Changes to PACE - Menstrual Care - 2</vt:lpstr>
      <vt:lpstr>Changes to PACE - Menstrual Care - 3</vt:lpstr>
      <vt:lpstr>Changes to PACE - Menstrual Care - 4</vt:lpstr>
      <vt:lpstr>Changes to PACE - Menstrual Care - 6</vt:lpstr>
      <vt:lpstr>Changes to PACE - Menstrual Care - 5</vt:lpstr>
      <vt:lpstr>Changes to PACE - Menstrual Care - 6</vt:lpstr>
      <vt:lpstr>Changes to PACE – Dignity - 1</vt:lpstr>
      <vt:lpstr>Changes to PACE – Dignity - 2</vt:lpstr>
      <vt:lpstr>What does the NPM say about the inclusion  of dignity in PACE? </vt:lpstr>
      <vt:lpstr>What can ICVs look out for – In the Suite</vt:lpstr>
      <vt:lpstr>What can ICVs look out for – From the Detainee</vt:lpstr>
      <vt:lpstr>What can ICVs look out for – From the Custody Record</vt:lpstr>
      <vt:lpstr>Objectives – a recap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Sherry Ralph</dc:creator>
  <cp:lastModifiedBy>Sherry Ralph</cp:lastModifiedBy>
  <cp:revision>147</cp:revision>
  <cp:lastPrinted>2018-07-13T15:29:00Z</cp:lastPrinted>
  <dcterms:created xsi:type="dcterms:W3CDTF">2017-07-11T13:00:39Z</dcterms:created>
  <dcterms:modified xsi:type="dcterms:W3CDTF">2019-07-03T11:50:41Z</dcterms:modified>
</cp:coreProperties>
</file>