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notesMasterIdLst>
    <p:notesMasterId r:id="rId20"/>
  </p:notesMasterIdLst>
  <p:sldIdLst>
    <p:sldId id="263" r:id="rId2"/>
    <p:sldId id="269" r:id="rId3"/>
    <p:sldId id="264" r:id="rId4"/>
    <p:sldId id="284" r:id="rId5"/>
    <p:sldId id="286" r:id="rId6"/>
    <p:sldId id="287" r:id="rId7"/>
    <p:sldId id="297" r:id="rId8"/>
    <p:sldId id="288" r:id="rId9"/>
    <p:sldId id="298" r:id="rId10"/>
    <p:sldId id="299" r:id="rId11"/>
    <p:sldId id="290" r:id="rId12"/>
    <p:sldId id="293" r:id="rId13"/>
    <p:sldId id="291" r:id="rId14"/>
    <p:sldId id="294" r:id="rId15"/>
    <p:sldId id="300" r:id="rId16"/>
    <p:sldId id="301" r:id="rId17"/>
    <p:sldId id="283" r:id="rId18"/>
    <p:sldId id="28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EA9"/>
    <a:srgbClr val="40918F"/>
    <a:srgbClr val="C8C8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00"/>
    <p:restoredTop sz="92523"/>
  </p:normalViewPr>
  <p:slideViewPr>
    <p:cSldViewPr snapToGrid="0" snapToObjects="1">
      <p:cViewPr varScale="1">
        <p:scale>
          <a:sx n="98" d="100"/>
          <a:sy n="98" d="100"/>
        </p:scale>
        <p:origin x="168" y="280"/>
      </p:cViewPr>
      <p:guideLst>
        <p:guide orient="horz" pos="2160"/>
        <p:guide pos="3840"/>
      </p:guideLst>
    </p:cSldViewPr>
  </p:slideViewPr>
  <p:notesTextViewPr>
    <p:cViewPr>
      <p:scale>
        <a:sx n="1" d="1"/>
        <a:sy n="1" d="1"/>
      </p:scale>
      <p:origin x="0" y="0"/>
    </p:cViewPr>
  </p:notesTextViewPr>
  <p:notesViewPr>
    <p:cSldViewPr snapToGrid="0" snapToObjects="1">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FD3FD2-E219-7C40-BCBB-599C46E60A43}" type="datetimeFigureOut">
              <a:rPr lang="en-US" smtClean="0"/>
              <a:t>3/4/20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01AAA4-CEE9-7F42-A8F8-97DF7F292A10}" type="slidenum">
              <a:rPr lang="en-US" smtClean="0"/>
              <a:t>‹#›</a:t>
            </a:fld>
            <a:endParaRPr lang="en-US"/>
          </a:p>
        </p:txBody>
      </p:sp>
    </p:spTree>
    <p:extLst>
      <p:ext uri="{BB962C8B-B14F-4D97-AF65-F5344CB8AC3E}">
        <p14:creationId xmlns:p14="http://schemas.microsoft.com/office/powerpoint/2010/main" val="102345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app.college.police.uk/app-content/detention-and-custody-2/detainee-care/#maintaining-custody-records"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oxforddictionaries.com/definition/dignity"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gov.uk/guidance/notice-of-rights-and-entitlements-a-persons-rights-in-police-detention"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app.college.police.uk/app-content/detention-and-custody-2/detainee-care/#toilet-and-sanitary-facilitie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app.college.police.uk/app-content/detention-and-custody-2/detainee-care/#clothing"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a:t>
            </a:fld>
            <a:endParaRPr lang="en-US"/>
          </a:p>
        </p:txBody>
      </p:sp>
    </p:spTree>
    <p:extLst>
      <p:ext uri="{BB962C8B-B14F-4D97-AF65-F5344CB8AC3E}">
        <p14:creationId xmlns:p14="http://schemas.microsoft.com/office/powerpoint/2010/main" val="1964942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kern="1200" dirty="0">
                <a:solidFill>
                  <a:schemeClr val="tx1"/>
                </a:solidFill>
                <a:effectLst/>
                <a:latin typeface="+mn-lt"/>
                <a:ea typeface="+mn-ea"/>
                <a:cs typeface="+mn-cs"/>
              </a:rPr>
              <a:t>NOTE: These points are for discussion, you might wish to ask ICVs what other things can be given in cell to enhance detainee dignity – ICVs might have other ideas or things that could be looked for/asked of the detainee? </a:t>
            </a:r>
          </a:p>
        </p:txBody>
      </p:sp>
      <p:sp>
        <p:nvSpPr>
          <p:cNvPr id="4" name="Slide Number Placeholder 3"/>
          <p:cNvSpPr>
            <a:spLocks noGrp="1"/>
          </p:cNvSpPr>
          <p:nvPr>
            <p:ph type="sldNum" sz="quarter" idx="10"/>
          </p:nvPr>
        </p:nvSpPr>
        <p:spPr/>
        <p:txBody>
          <a:bodyPr/>
          <a:lstStyle/>
          <a:p>
            <a:fld id="{FF01AAA4-CEE9-7F42-A8F8-97DF7F292A10}" type="slidenum">
              <a:rPr lang="en-US" smtClean="0"/>
              <a:t>10</a:t>
            </a:fld>
            <a:endParaRPr lang="en-US"/>
          </a:p>
        </p:txBody>
      </p:sp>
    </p:spTree>
    <p:extLst>
      <p:ext uri="{BB962C8B-B14F-4D97-AF65-F5344CB8AC3E}">
        <p14:creationId xmlns:p14="http://schemas.microsoft.com/office/powerpoint/2010/main" val="2441525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General points for ICVs to consider - Is the custody record a detailed document? Does it contain enough information so as to be able to give a full picture of the detainees time in custody? A good way for ICVs to be able to consider whether someone has been treated with dignity or not is to apply ‘the friends and family test’ i.e. would the ICV be happy and satisfied that their friend or family member had received the appropriate treatment if this was their custody record? Detail on what should be in the custody record from the APP can be found here </a:t>
            </a:r>
            <a:r>
              <a:rPr lang="en-GB" dirty="0">
                <a:hlinkClick r:id="rId3"/>
              </a:rPr>
              <a:t>https://www.app.college.police.uk/app-content/detention-and-custody-2/detainee-care/#maintaining-custody-records</a:t>
            </a:r>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11</a:t>
            </a:fld>
            <a:endParaRPr lang="en-US"/>
          </a:p>
        </p:txBody>
      </p:sp>
    </p:spTree>
    <p:extLst>
      <p:ext uri="{BB962C8B-B14F-4D97-AF65-F5344CB8AC3E}">
        <p14:creationId xmlns:p14="http://schemas.microsoft.com/office/powerpoint/2010/main" val="532870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NOTE: ICVs are not expected to be experts in risk assessments and harming behaviours, but the custody record should contain overviews of decisions taken regarding detainee risk and regular reviews as per the APP guidance which can be found on the link in the previous slide. </a:t>
            </a:r>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12</a:t>
            </a:fld>
            <a:endParaRPr lang="en-US"/>
          </a:p>
        </p:txBody>
      </p:sp>
    </p:spTree>
    <p:extLst>
      <p:ext uri="{BB962C8B-B14F-4D97-AF65-F5344CB8AC3E}">
        <p14:creationId xmlns:p14="http://schemas.microsoft.com/office/powerpoint/2010/main" val="3377461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NOTE:  ICVs may not always see what arrangements are made for a detainee’s release however they may do as they move around the suite on their visit and might wish to consider detainee dignity and noting any findings on the points above. </a:t>
            </a:r>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13</a:t>
            </a:fld>
            <a:endParaRPr lang="en-US"/>
          </a:p>
        </p:txBody>
      </p:sp>
    </p:spTree>
    <p:extLst>
      <p:ext uri="{BB962C8B-B14F-4D97-AF65-F5344CB8AC3E}">
        <p14:creationId xmlns:p14="http://schemas.microsoft.com/office/powerpoint/2010/main" val="3257797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14</a:t>
            </a:fld>
            <a:endParaRPr lang="en-US"/>
          </a:p>
        </p:txBody>
      </p:sp>
    </p:spTree>
    <p:extLst>
      <p:ext uri="{BB962C8B-B14F-4D97-AF65-F5344CB8AC3E}">
        <p14:creationId xmlns:p14="http://schemas.microsoft.com/office/powerpoint/2010/main" val="38477154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Link to Dr Layla </a:t>
            </a:r>
            <a:r>
              <a:rPr lang="en-US" baseline="0" dirty="0" err="1"/>
              <a:t>Skinns</a:t>
            </a:r>
            <a:r>
              <a:rPr lang="en-US" baseline="0" dirty="0"/>
              <a:t> research is in the notes for slide 5. </a:t>
            </a:r>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15</a:t>
            </a:fld>
            <a:endParaRPr lang="en-US"/>
          </a:p>
        </p:txBody>
      </p:sp>
    </p:spTree>
    <p:extLst>
      <p:ext uri="{BB962C8B-B14F-4D97-AF65-F5344CB8AC3E}">
        <p14:creationId xmlns:p14="http://schemas.microsoft.com/office/powerpoint/2010/main" val="38719019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16</a:t>
            </a:fld>
            <a:endParaRPr lang="en-US"/>
          </a:p>
        </p:txBody>
      </p:sp>
    </p:spTree>
    <p:extLst>
      <p:ext uri="{BB962C8B-B14F-4D97-AF65-F5344CB8AC3E}">
        <p14:creationId xmlns:p14="http://schemas.microsoft.com/office/powerpoint/2010/main" val="41781293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strike="noStrike" spc="-1" dirty="0">
                <a:latin typeface="Arial"/>
              </a:rPr>
              <a:t>Use this to check that your ICVs have met the objectives as part of their training.</a:t>
            </a:r>
          </a:p>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17</a:t>
            </a:fld>
            <a:endParaRPr lang="en-US"/>
          </a:p>
        </p:txBody>
      </p:sp>
    </p:spTree>
    <p:extLst>
      <p:ext uri="{BB962C8B-B14F-4D97-AF65-F5344CB8AC3E}">
        <p14:creationId xmlns:p14="http://schemas.microsoft.com/office/powerpoint/2010/main" val="2536871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a:t>
            </a:r>
            <a:r>
              <a:rPr lang="en-US" baseline="0" dirty="0"/>
              <a:t> slide to take questions</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18</a:t>
            </a:fld>
            <a:endParaRPr lang="en-US"/>
          </a:p>
        </p:txBody>
      </p:sp>
    </p:spTree>
    <p:extLst>
      <p:ext uri="{BB962C8B-B14F-4D97-AF65-F5344CB8AC3E}">
        <p14:creationId xmlns:p14="http://schemas.microsoft.com/office/powerpoint/2010/main" val="135942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Run through objectives</a:t>
            </a:r>
            <a:r>
              <a:rPr lang="en-US" baseline="0" dirty="0"/>
              <a:t> to ensure all are clear on the aim of the session. This bitesize is very much the starter of detainee dignity and sets the framework for the other bitesize topics which will have the specifics on custody and what ICVs can look for. It may be that you would like to run all bitesize topics together as a longer training session. Alternatively you might wish to send this bitesize out as a self-study module for ICVs to read in their own time and then follow up with the more ICV specific ones as guided learning in a panel meeting/training day. </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2</a:t>
            </a:fld>
            <a:endParaRPr lang="en-US"/>
          </a:p>
        </p:txBody>
      </p:sp>
    </p:spTree>
    <p:extLst>
      <p:ext uri="{BB962C8B-B14F-4D97-AF65-F5344CB8AC3E}">
        <p14:creationId xmlns:p14="http://schemas.microsoft.com/office/powerpoint/2010/main" val="253687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u="sng" kern="1200" dirty="0">
                <a:solidFill>
                  <a:schemeClr val="tx1"/>
                </a:solidFill>
                <a:effectLst/>
                <a:latin typeface="+mn-lt"/>
                <a:ea typeface="+mn-ea"/>
                <a:cs typeface="+mn-cs"/>
                <a:hlinkClick r:id="rId3"/>
              </a:rPr>
              <a:t>https://en.oxforddictionaries.com/definition/dignity</a:t>
            </a:r>
            <a:r>
              <a:rPr lang="en-GB" sz="1200" kern="1200" dirty="0">
                <a:solidFill>
                  <a:schemeClr val="tx1"/>
                </a:solidFill>
                <a:effectLst/>
                <a:latin typeface="+mn-lt"/>
                <a:ea typeface="+mn-ea"/>
                <a:cs typeface="+mn-cs"/>
              </a:rPr>
              <a:t>  this and slide 4 are scene setting slides, if you are combining them with the ‘Introductions to dignity’ bitesize please remove as they are duplicated from this session. If running this as a stand alone session please keep for context. </a:t>
            </a:r>
          </a:p>
          <a:p>
            <a:r>
              <a:rPr lang="en-US" baseline="0" dirty="0"/>
              <a:t> </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3</a:t>
            </a:fld>
            <a:endParaRPr lang="en-US"/>
          </a:p>
        </p:txBody>
      </p:sp>
    </p:spTree>
    <p:extLst>
      <p:ext uri="{BB962C8B-B14F-4D97-AF65-F5344CB8AC3E}">
        <p14:creationId xmlns:p14="http://schemas.microsoft.com/office/powerpoint/2010/main" val="1316936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slide is to think about why dignity is important to us. If you are delivering this training you might want to have a short discussion here about dignity, and why it is important to your ICVs as people. You might wish to pose questions such as, how does being treated with dignity shape your interactions with others? How does your behaviour change if you are not being treated with dignity and respect? Could this have an impact on your interactions with others? If you are running this session with ‘Introduction to Dignity” please note that this will be a duplicate and can be removed. If running as a stand alone session please leave in for scene setting and context. </a:t>
            </a:r>
          </a:p>
          <a:p>
            <a:r>
              <a:rPr lang="en-US" baseline="0" dirty="0"/>
              <a:t>The text above is abridged but source material taken from: https://</a:t>
            </a:r>
            <a:r>
              <a:rPr lang="en-US" baseline="0" dirty="0" err="1"/>
              <a:t>www.reference.com</a:t>
            </a:r>
            <a:r>
              <a:rPr lang="en-US" baseline="0" dirty="0"/>
              <a:t>/world-view/dignity-important-eb6daf8ae7ad0d5d </a:t>
            </a:r>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4</a:t>
            </a:fld>
            <a:endParaRPr lang="en-US"/>
          </a:p>
        </p:txBody>
      </p:sp>
    </p:spTree>
    <p:extLst>
      <p:ext uri="{BB962C8B-B14F-4D97-AF65-F5344CB8AC3E}">
        <p14:creationId xmlns:p14="http://schemas.microsoft.com/office/powerpoint/2010/main" val="2956792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Note that some of these findings have been researched by Dt Layla </a:t>
            </a:r>
            <a:r>
              <a:rPr lang="en-US" baseline="0" dirty="0" err="1"/>
              <a:t>Skinns</a:t>
            </a:r>
            <a:r>
              <a:rPr lang="en-US" baseline="0" dirty="0"/>
              <a:t>, you can get an overview of her ‘good’ custody study here: https://</a:t>
            </a:r>
            <a:r>
              <a:rPr lang="en-US" baseline="0" dirty="0" err="1"/>
              <a:t>www.sheffield.ac.uk</a:t>
            </a:r>
            <a:r>
              <a:rPr lang="en-US" baseline="0" dirty="0"/>
              <a:t>/law/research/directory/police Note that the research also states that material conditions will have an impact here as well as detainee treatment, but nonetheless important. </a:t>
            </a:r>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5</a:t>
            </a:fld>
            <a:endParaRPr lang="en-US"/>
          </a:p>
        </p:txBody>
      </p:sp>
    </p:spTree>
    <p:extLst>
      <p:ext uri="{BB962C8B-B14F-4D97-AF65-F5344CB8AC3E}">
        <p14:creationId xmlns:p14="http://schemas.microsoft.com/office/powerpoint/2010/main" val="1855142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DISCUSS – what is the importance of treating a detainee with dignity when booking in? how might this affect the rest of their time in custody? What could that look like in terms of treatment? For example, letting someone keep their wedding ring where there isn’t a risk, a simple act but shows the custody staff are interacting with the detainee with dignity. </a:t>
            </a:r>
          </a:p>
          <a:p>
            <a:r>
              <a:rPr lang="en-US" baseline="0" dirty="0"/>
              <a:t>NOTE:  not all of these are always going to be seen by ICVs. Often ICVs might not see a booking in, but it is useful to know what to look for when you do. The menstrual care bitesize has all of the legislation in PACE Code C regarding dignity and scheme managers delivering this training should have regard to that module, although links to the APP and PACE are included in the notes section where appropriate in this training. </a:t>
            </a:r>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6</a:t>
            </a:fld>
            <a:endParaRPr lang="en-US"/>
          </a:p>
        </p:txBody>
      </p:sp>
    </p:spTree>
    <p:extLst>
      <p:ext uri="{BB962C8B-B14F-4D97-AF65-F5344CB8AC3E}">
        <p14:creationId xmlns:p14="http://schemas.microsoft.com/office/powerpoint/2010/main" val="2824305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Note – PACE Code C and the APP both have guidance on the booking in process. Toilet pixilation, female officers and menstrual care are law and covered by PACE Code C, (considered in detail in the menstrual care bitesize). You might want to give your ICVs a copy of the rights and entitlements leaflet which you can find and download here: </a:t>
            </a:r>
            <a:r>
              <a:rPr lang="en-GB" dirty="0">
                <a:hlinkClick r:id="rId3"/>
              </a:rPr>
              <a:t>https://www.gov.uk/guidance/notice-of-rights-and-entitlements-a-persons-rights-in-police-detention</a:t>
            </a:r>
            <a:r>
              <a:rPr lang="en-GB" dirty="0"/>
              <a:t> </a:t>
            </a:r>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7</a:t>
            </a:fld>
            <a:endParaRPr lang="en-US"/>
          </a:p>
        </p:txBody>
      </p:sp>
    </p:spTree>
    <p:extLst>
      <p:ext uri="{BB962C8B-B14F-4D97-AF65-F5344CB8AC3E}">
        <p14:creationId xmlns:p14="http://schemas.microsoft.com/office/powerpoint/2010/main" val="2879831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tx1"/>
                </a:solidFill>
                <a:effectLst/>
                <a:latin typeface="+mn-lt"/>
                <a:ea typeface="+mn-ea"/>
                <a:cs typeface="+mn-cs"/>
              </a:rPr>
              <a:t>The APP, (which you can access </a:t>
            </a:r>
            <a:r>
              <a:rPr lang="en-GB" sz="1200" b="0" i="0" u="sng" kern="1200" dirty="0">
                <a:solidFill>
                  <a:schemeClr val="tx1"/>
                </a:solidFill>
                <a:effectLst/>
                <a:latin typeface="+mn-lt"/>
                <a:ea typeface="+mn-ea"/>
                <a:cs typeface="+mn-cs"/>
                <a:hlinkClick r:id="rId3"/>
              </a:rPr>
              <a:t>here</a:t>
            </a:r>
            <a:r>
              <a:rPr lang="en-GB" sz="1200" b="0" i="0" u="none" strike="noStrike" kern="1200" dirty="0">
                <a:solidFill>
                  <a:schemeClr val="tx1"/>
                </a:solidFill>
                <a:effectLst/>
                <a:latin typeface="+mn-lt"/>
                <a:ea typeface="+mn-ea"/>
                <a:cs typeface="+mn-cs"/>
              </a:rPr>
              <a:t>) states that toilet paper should be given as the default position unless there is a suspicion that the detainee may endeavour to harm themselves with it, noting that sheets of toilet paper rather than rolls can help reduce this risk.</a:t>
            </a:r>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8</a:t>
            </a:fld>
            <a:endParaRPr lang="en-US"/>
          </a:p>
        </p:txBody>
      </p:sp>
    </p:spTree>
    <p:extLst>
      <p:ext uri="{BB962C8B-B14F-4D97-AF65-F5344CB8AC3E}">
        <p14:creationId xmlns:p14="http://schemas.microsoft.com/office/powerpoint/2010/main" val="2733588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kern="1200" baseline="0" dirty="0">
                <a:solidFill>
                  <a:schemeClr val="tx1"/>
                </a:solidFill>
                <a:effectLst/>
                <a:latin typeface="+mn-lt"/>
                <a:ea typeface="+mn-ea"/>
                <a:cs typeface="+mn-cs"/>
              </a:rPr>
              <a:t>If the detainee is in a tracksuit having had clothing removed for evidentiary or risk purposes, the tracksuit provided should be clean and a comfortable fit. If shoes have been removed, detainees should have shoes provided to move around the custody suite and not be expected to walk around the suite in socked feet. </a:t>
            </a:r>
            <a:r>
              <a:rPr lang="en-GB" sz="1200" b="0" i="0" u="none" strike="noStrike" kern="1200" dirty="0">
                <a:solidFill>
                  <a:schemeClr val="tx1"/>
                </a:solidFill>
                <a:effectLst/>
                <a:latin typeface="+mn-lt"/>
                <a:ea typeface="+mn-ea"/>
                <a:cs typeface="+mn-cs"/>
              </a:rPr>
              <a:t>  If the detainee is in anti-rip clothing, there is APP guidance for the use of anti-rip clothing which states that clothing should only be used when it is identified after a risk assessment and consideration given to leaving the detainee in their own clothes. This guidance can be found </a:t>
            </a:r>
            <a:r>
              <a:rPr lang="en-GB" sz="1200" b="0" i="0" u="sng" kern="1200" dirty="0">
                <a:solidFill>
                  <a:schemeClr val="tx1"/>
                </a:solidFill>
                <a:effectLst/>
                <a:latin typeface="+mn-lt"/>
                <a:ea typeface="+mn-ea"/>
                <a:cs typeface="+mn-cs"/>
                <a:hlinkClick r:id="rId3"/>
              </a:rPr>
              <a:t>here.</a:t>
            </a:r>
            <a:r>
              <a:rPr lang="en-GB" sz="1200" b="0" i="0" u="none" kern="1200" dirty="0">
                <a:solidFill>
                  <a:schemeClr val="tx1"/>
                </a:solidFill>
                <a:effectLst/>
                <a:latin typeface="+mn-lt"/>
                <a:ea typeface="+mn-ea"/>
                <a:cs typeface="+mn-cs"/>
              </a:rPr>
              <a:t> </a:t>
            </a:r>
            <a:r>
              <a:rPr lang="en-US" sz="1200" b="0" i="0" u="none" kern="1200" baseline="0" dirty="0">
                <a:solidFill>
                  <a:schemeClr val="tx1"/>
                </a:solidFill>
                <a:effectLst/>
                <a:latin typeface="+mn-lt"/>
                <a:ea typeface="+mn-ea"/>
                <a:cs typeface="+mn-cs"/>
              </a:rPr>
              <a:t>ICVs, when given permission to do so by the detainee, should check the custody record if a detainee is in this clothing to ensure the risk assessment was completed fully and alternative clothing such as a track suit considered with risk reviewed. </a:t>
            </a:r>
            <a:endParaRPr lang="en-GB" sz="1200" b="0" i="0" u="sng"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F01AAA4-CEE9-7F42-A8F8-97DF7F292A10}" type="slidenum">
              <a:rPr lang="en-US" smtClean="0"/>
              <a:t>9</a:t>
            </a:fld>
            <a:endParaRPr lang="en-US"/>
          </a:p>
        </p:txBody>
      </p:sp>
    </p:spTree>
    <p:extLst>
      <p:ext uri="{BB962C8B-B14F-4D97-AF65-F5344CB8AC3E}">
        <p14:creationId xmlns:p14="http://schemas.microsoft.com/office/powerpoint/2010/main" val="103023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3/4/20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3/4/20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3/4/20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3/4/20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4421A7-81B1-744F-B112-F12221038555}" type="datetimeFigureOut">
              <a:rPr lang="en-US" smtClean="0"/>
              <a:t>3/4/20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4421A7-81B1-744F-B112-F12221038555}" type="datetimeFigureOut">
              <a:rPr lang="en-US" smtClean="0"/>
              <a:t>3/4/20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4421A7-81B1-744F-B112-F12221038555}" type="datetimeFigureOut">
              <a:rPr lang="en-US" smtClean="0"/>
              <a:t>3/4/20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4421A7-81B1-744F-B112-F12221038555}" type="datetimeFigureOut">
              <a:rPr lang="en-US" smtClean="0"/>
              <a:t>3/4/20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4421A7-81B1-744F-B112-F12221038555}" type="datetimeFigureOut">
              <a:rPr lang="en-US" smtClean="0"/>
              <a:t>3/4/20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4421A7-81B1-744F-B112-F12221038555}" type="datetimeFigureOut">
              <a:rPr lang="en-US" smtClean="0"/>
              <a:t>3/4/20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4421A7-81B1-744F-B112-F12221038555}" type="datetimeFigureOut">
              <a:rPr lang="en-US" smtClean="0"/>
              <a:t>3/4/20</a:t>
            </a:fld>
            <a:endParaRPr lang="en-US"/>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4421A7-81B1-744F-B112-F12221038555}" type="datetimeFigureOut">
              <a:rPr lang="en-US" smtClean="0"/>
              <a:t>3/4/20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2DFFE-EB71-7544-B13E-EC7BA1BC8D65}" type="slidenum">
              <a:rPr lang="en-US" smtClean="0"/>
              <a:t>‹#›</a:t>
            </a:fld>
            <a:endParaRPr lang="en-US"/>
          </a:p>
        </p:txBody>
      </p:sp>
    </p:spTree>
    <p:extLst>
      <p:ext uri="{BB962C8B-B14F-4D97-AF65-F5344CB8AC3E}">
        <p14:creationId xmlns:p14="http://schemas.microsoft.com/office/powerpoint/2010/main" val="130850075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60489"/>
            <a:ext cx="10515600" cy="2898775"/>
          </a:xfrm>
        </p:spPr>
        <p:txBody>
          <a:bodyPr>
            <a:normAutofit/>
          </a:bodyPr>
          <a:lstStyle/>
          <a:p>
            <a:r>
              <a:rPr lang="en-US" sz="6000" b="1" spc="-1" dirty="0">
                <a:solidFill>
                  <a:srgbClr val="000000"/>
                </a:solidFill>
              </a:rPr>
              <a:t>Dignity and Independent Custody Visiting</a:t>
            </a:r>
            <a:endParaRPr lang="en-US" sz="6000" spc="-1" dirty="0">
              <a:solidFill>
                <a:srgbClr val="000000"/>
              </a:solidFill>
              <a:latin typeface="Calibri"/>
            </a:endParaRPr>
          </a:p>
        </p:txBody>
      </p:sp>
      <p:sp>
        <p:nvSpPr>
          <p:cNvPr id="3" name="Content Placeholder 2"/>
          <p:cNvSpPr>
            <a:spLocks noGrp="1"/>
          </p:cNvSpPr>
          <p:nvPr>
            <p:ph idx="1"/>
          </p:nvPr>
        </p:nvSpPr>
        <p:spPr>
          <a:xfrm>
            <a:off x="825500" y="4623133"/>
            <a:ext cx="7164509" cy="791734"/>
          </a:xfrm>
        </p:spPr>
        <p:txBody>
          <a:bodyPr>
            <a:noAutofit/>
          </a:bodyPr>
          <a:lstStyle/>
          <a:p>
            <a:pPr marL="0" indent="0">
              <a:buNone/>
            </a:pPr>
            <a:r>
              <a:rPr lang="en-US" sz="3200" dirty="0" err="1"/>
              <a:t>Bitesize</a:t>
            </a:r>
            <a:r>
              <a:rPr lang="en-US" sz="3200" dirty="0"/>
              <a:t> training for schemes</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8580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70785"/>
            <a:ext cx="2139353" cy="2139353"/>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70785"/>
            <a:ext cx="2139353" cy="2139353"/>
          </a:xfrm>
          <a:prstGeom prst="rect">
            <a:avLst/>
          </a:prstGeom>
        </p:spPr>
      </p:pic>
    </p:spTree>
    <p:extLst>
      <p:ext uri="{BB962C8B-B14F-4D97-AF65-F5344CB8AC3E}">
        <p14:creationId xmlns:p14="http://schemas.microsoft.com/office/powerpoint/2010/main" val="1137513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469943" y="1301731"/>
            <a:ext cx="9023905" cy="4820296"/>
          </a:xfrm>
        </p:spPr>
        <p:txBody>
          <a:bodyPr>
            <a:normAutofit/>
          </a:bodyPr>
          <a:lstStyle/>
          <a:p>
            <a:pPr marL="360" indent="0">
              <a:lnSpc>
                <a:spcPct val="100000"/>
              </a:lnSpc>
              <a:spcBef>
                <a:spcPts val="1001"/>
              </a:spcBef>
              <a:buClr>
                <a:srgbClr val="000000"/>
              </a:buClr>
              <a:buNone/>
            </a:pPr>
            <a:endParaRPr lang="en-US" sz="1800" spc="-1" dirty="0">
              <a:solidFill>
                <a:srgbClr val="000000"/>
              </a:solidFill>
            </a:endParaRPr>
          </a:p>
          <a:p>
            <a:pPr marL="343260" indent="-342900">
              <a:lnSpc>
                <a:spcPct val="100000"/>
              </a:lnSpc>
              <a:spcBef>
                <a:spcPts val="1001"/>
              </a:spcBef>
              <a:buClr>
                <a:srgbClr val="000000"/>
              </a:buClr>
            </a:pPr>
            <a:r>
              <a:rPr lang="en-US" sz="2900" spc="-1" dirty="0">
                <a:solidFill>
                  <a:srgbClr val="000000"/>
                </a:solidFill>
              </a:rPr>
              <a:t>Has the detainee been offered a shower?</a:t>
            </a:r>
          </a:p>
          <a:p>
            <a:pPr marL="343260" indent="-342900">
              <a:lnSpc>
                <a:spcPct val="100000"/>
              </a:lnSpc>
              <a:spcBef>
                <a:spcPts val="1001"/>
              </a:spcBef>
              <a:buClr>
                <a:srgbClr val="000000"/>
              </a:buClr>
            </a:pPr>
            <a:endParaRPr lang="en-US" sz="2900" spc="-1" dirty="0">
              <a:solidFill>
                <a:srgbClr val="000000"/>
              </a:solidFill>
            </a:endParaRPr>
          </a:p>
          <a:p>
            <a:pPr marL="343260" indent="-342900">
              <a:lnSpc>
                <a:spcPct val="100000"/>
              </a:lnSpc>
              <a:spcBef>
                <a:spcPts val="1001"/>
              </a:spcBef>
              <a:buClr>
                <a:srgbClr val="000000"/>
              </a:buClr>
            </a:pPr>
            <a:r>
              <a:rPr lang="en-US" sz="2900" spc="-1" dirty="0">
                <a:solidFill>
                  <a:srgbClr val="000000"/>
                </a:solidFill>
              </a:rPr>
              <a:t>Does the detainee have something to read or distraction items in the cell, (subject to risk assessment)? </a:t>
            </a:r>
          </a:p>
          <a:p>
            <a:pPr marL="360" indent="0">
              <a:lnSpc>
                <a:spcPct val="100000"/>
              </a:lnSpc>
              <a:spcBef>
                <a:spcPts val="1001"/>
              </a:spcBef>
              <a:buClr>
                <a:srgbClr val="000000"/>
              </a:buClr>
              <a:buNone/>
            </a:pPr>
            <a:endParaRPr lang="en-US" sz="2900" spc="-1" dirty="0">
              <a:solidFill>
                <a:srgbClr val="000000"/>
              </a:solidFill>
            </a:endParaRPr>
          </a:p>
          <a:p>
            <a:pPr marL="343260" indent="-342900">
              <a:lnSpc>
                <a:spcPct val="100000"/>
              </a:lnSpc>
              <a:spcBef>
                <a:spcPts val="1001"/>
              </a:spcBef>
              <a:buClr>
                <a:srgbClr val="000000"/>
              </a:buClr>
            </a:pPr>
            <a:r>
              <a:rPr lang="en-US" sz="2900" spc="-1" dirty="0">
                <a:solidFill>
                  <a:srgbClr val="000000"/>
                </a:solidFill>
              </a:rPr>
              <a:t>What does the detainee report on their treatment, do they feel as though they have been treated with dignity?  </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1031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69901" y="456678"/>
            <a:ext cx="10860088" cy="1008063"/>
          </a:xfrm>
          <a:prstGeom prst="rect">
            <a:avLst/>
          </a:prstGeom>
          <a:noFill/>
          <a:ln>
            <a:noFill/>
          </a:ln>
        </p:spPr>
        <p:txBody>
          <a:bodyPr anchor="ctr">
            <a:normAutofit/>
          </a:bodyPr>
          <a:lstStyle/>
          <a:p>
            <a:r>
              <a:rPr lang="en-US" sz="3600" b="1" spc="-1" dirty="0">
                <a:solidFill>
                  <a:srgbClr val="000000"/>
                </a:solidFill>
                <a:latin typeface="Calibri"/>
              </a:rPr>
              <a:t>Detainee Dignity – In the cell (cont’d)</a:t>
            </a:r>
            <a:endParaRPr lang="en-US" sz="3600" b="1" strike="noStrike" spc="-1" dirty="0">
              <a:solidFill>
                <a:srgbClr val="000000"/>
              </a:solidFill>
              <a:latin typeface="Calibri"/>
            </a:endParaRPr>
          </a:p>
        </p:txBody>
      </p:sp>
    </p:spTree>
    <p:extLst>
      <p:ext uri="{BB962C8B-B14F-4D97-AF65-F5344CB8AC3E}">
        <p14:creationId xmlns:p14="http://schemas.microsoft.com/office/powerpoint/2010/main" val="3551278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514231" y="1301731"/>
            <a:ext cx="9068495" cy="5119154"/>
          </a:xfrm>
        </p:spPr>
        <p:txBody>
          <a:bodyPr>
            <a:normAutofit lnSpcReduction="10000"/>
          </a:bodyPr>
          <a:lstStyle/>
          <a:p>
            <a:pPr marL="360" indent="0">
              <a:lnSpc>
                <a:spcPct val="100000"/>
              </a:lnSpc>
              <a:spcBef>
                <a:spcPts val="1001"/>
              </a:spcBef>
              <a:buClr>
                <a:srgbClr val="000000"/>
              </a:buClr>
              <a:buNone/>
            </a:pPr>
            <a:r>
              <a:rPr lang="en-US" sz="2400" spc="-1" dirty="0">
                <a:solidFill>
                  <a:srgbClr val="000000"/>
                </a:solidFill>
              </a:rPr>
              <a:t>What should ICVs look for in terms of dignified treatment in the custody record generally?</a:t>
            </a:r>
          </a:p>
          <a:p>
            <a:pPr marL="360" indent="0">
              <a:lnSpc>
                <a:spcPct val="100000"/>
              </a:lnSpc>
              <a:spcBef>
                <a:spcPts val="1001"/>
              </a:spcBef>
              <a:buClr>
                <a:srgbClr val="000000"/>
              </a:buClr>
              <a:buNone/>
            </a:pPr>
            <a:endParaRPr lang="en-US" sz="2400" spc="-1" dirty="0">
              <a:solidFill>
                <a:srgbClr val="000000"/>
              </a:solidFill>
            </a:endParaRPr>
          </a:p>
          <a:p>
            <a:pPr marL="457560" indent="-457200">
              <a:lnSpc>
                <a:spcPct val="100000"/>
              </a:lnSpc>
              <a:spcBef>
                <a:spcPts val="1001"/>
              </a:spcBef>
              <a:buClr>
                <a:srgbClr val="000000"/>
              </a:buClr>
            </a:pPr>
            <a:r>
              <a:rPr lang="en-US" sz="2400" spc="-1" dirty="0">
                <a:solidFill>
                  <a:srgbClr val="000000"/>
                </a:solidFill>
              </a:rPr>
              <a:t>Does the custody record contain information on all rights and entitlements being offered by staff as per the booking in slides? </a:t>
            </a:r>
          </a:p>
          <a:p>
            <a:pPr marL="457560" indent="-457200">
              <a:lnSpc>
                <a:spcPct val="100000"/>
              </a:lnSpc>
              <a:spcBef>
                <a:spcPts val="1001"/>
              </a:spcBef>
              <a:buClr>
                <a:srgbClr val="000000"/>
              </a:buClr>
            </a:pPr>
            <a:endParaRPr lang="en-US" sz="2400" spc="-1" dirty="0">
              <a:solidFill>
                <a:srgbClr val="000000"/>
              </a:solidFill>
            </a:endParaRPr>
          </a:p>
          <a:p>
            <a:pPr marL="457560" indent="-457200">
              <a:lnSpc>
                <a:spcPct val="100000"/>
              </a:lnSpc>
              <a:spcBef>
                <a:spcPts val="1001"/>
              </a:spcBef>
              <a:buClr>
                <a:srgbClr val="000000"/>
              </a:buClr>
            </a:pPr>
            <a:r>
              <a:rPr lang="en-US" sz="2400" spc="-1" dirty="0">
                <a:solidFill>
                  <a:srgbClr val="000000"/>
                </a:solidFill>
              </a:rPr>
              <a:t>How does the custody record reflect the care the detainee has received in call – does the custody record include detail of individual care? </a:t>
            </a:r>
            <a:r>
              <a:rPr lang="en-US" sz="2400" i="1" spc="-1" dirty="0">
                <a:solidFill>
                  <a:srgbClr val="000000"/>
                </a:solidFill>
              </a:rPr>
              <a:t> </a:t>
            </a:r>
          </a:p>
          <a:p>
            <a:pPr marL="457560" indent="-457200">
              <a:lnSpc>
                <a:spcPct val="100000"/>
              </a:lnSpc>
              <a:spcBef>
                <a:spcPts val="1001"/>
              </a:spcBef>
              <a:buClr>
                <a:srgbClr val="000000"/>
              </a:buClr>
            </a:pPr>
            <a:endParaRPr lang="en-US" sz="2400" i="1" spc="-1" dirty="0">
              <a:solidFill>
                <a:srgbClr val="000000"/>
              </a:solidFill>
            </a:endParaRPr>
          </a:p>
          <a:p>
            <a:pPr marL="457560" indent="-457200">
              <a:lnSpc>
                <a:spcPct val="100000"/>
              </a:lnSpc>
              <a:spcBef>
                <a:spcPts val="1001"/>
              </a:spcBef>
              <a:buClr>
                <a:srgbClr val="000000"/>
              </a:buClr>
            </a:pPr>
            <a:r>
              <a:rPr lang="en-US" sz="2400" spc="-1" dirty="0">
                <a:solidFill>
                  <a:srgbClr val="000000"/>
                </a:solidFill>
              </a:rPr>
              <a:t>Would you be happy for this record to be the record detailing treatment of a friend or family member?</a:t>
            </a:r>
          </a:p>
          <a:p>
            <a:pPr marL="457560" indent="-457200">
              <a:lnSpc>
                <a:spcPct val="100000"/>
              </a:lnSpc>
              <a:spcBef>
                <a:spcPts val="1001"/>
              </a:spcBef>
              <a:buClr>
                <a:srgbClr val="000000"/>
              </a:buClr>
            </a:pPr>
            <a:endParaRPr lang="en-US" sz="2400" i="1" spc="-1" dirty="0">
              <a:solidFill>
                <a:srgbClr val="000000"/>
              </a:solidFill>
            </a:endParaRPr>
          </a:p>
          <a:p>
            <a:pPr marL="457560" indent="-457200">
              <a:lnSpc>
                <a:spcPct val="100000"/>
              </a:lnSpc>
              <a:spcBef>
                <a:spcPts val="1001"/>
              </a:spcBef>
              <a:buClr>
                <a:srgbClr val="000000"/>
              </a:buClr>
            </a:pPr>
            <a:endParaRPr lang="en-US" sz="2400" i="1"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1031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359664" y="293668"/>
            <a:ext cx="10860088" cy="1008063"/>
          </a:xfrm>
          <a:prstGeom prst="rect">
            <a:avLst/>
          </a:prstGeom>
          <a:noFill/>
          <a:ln>
            <a:noFill/>
          </a:ln>
        </p:spPr>
        <p:txBody>
          <a:bodyPr anchor="ctr">
            <a:normAutofit/>
          </a:bodyPr>
          <a:lstStyle/>
          <a:p>
            <a:r>
              <a:rPr lang="en-US" sz="3600" b="1" strike="noStrike" spc="-1" dirty="0">
                <a:solidFill>
                  <a:srgbClr val="000000"/>
                </a:solidFill>
                <a:latin typeface="Calibri"/>
              </a:rPr>
              <a:t>Detainee Dignity – the custody record	</a:t>
            </a:r>
          </a:p>
        </p:txBody>
      </p:sp>
    </p:spTree>
    <p:extLst>
      <p:ext uri="{BB962C8B-B14F-4D97-AF65-F5344CB8AC3E}">
        <p14:creationId xmlns:p14="http://schemas.microsoft.com/office/powerpoint/2010/main" val="1891099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469900" y="1471947"/>
            <a:ext cx="8962763" cy="4927087"/>
          </a:xfrm>
        </p:spPr>
        <p:txBody>
          <a:bodyPr>
            <a:normAutofit fontScale="77500" lnSpcReduction="20000"/>
          </a:bodyPr>
          <a:lstStyle/>
          <a:p>
            <a:pPr marL="360" indent="0">
              <a:lnSpc>
                <a:spcPct val="100000"/>
              </a:lnSpc>
              <a:spcBef>
                <a:spcPts val="1001"/>
              </a:spcBef>
              <a:buClr>
                <a:srgbClr val="000000"/>
              </a:buClr>
              <a:buNone/>
            </a:pPr>
            <a:r>
              <a:rPr lang="en-US" sz="3000" spc="-1" dirty="0">
                <a:solidFill>
                  <a:srgbClr val="000000"/>
                </a:solidFill>
              </a:rPr>
              <a:t>Risk assessment and the custody record – where a detainee is in anti-rip clothing or has had personal items withheld due to risk:</a:t>
            </a:r>
          </a:p>
          <a:p>
            <a:pPr marL="360" indent="0">
              <a:lnSpc>
                <a:spcPct val="100000"/>
              </a:lnSpc>
              <a:spcBef>
                <a:spcPts val="1001"/>
              </a:spcBef>
              <a:buClr>
                <a:srgbClr val="000000"/>
              </a:buClr>
              <a:buNone/>
            </a:pPr>
            <a:endParaRPr lang="en-US" sz="3000" spc="-1" dirty="0">
              <a:solidFill>
                <a:srgbClr val="000000"/>
              </a:solidFill>
            </a:endParaRPr>
          </a:p>
          <a:p>
            <a:pPr marL="343260" indent="-342900">
              <a:lnSpc>
                <a:spcPct val="100000"/>
              </a:lnSpc>
              <a:spcBef>
                <a:spcPts val="1001"/>
              </a:spcBef>
              <a:buClr>
                <a:srgbClr val="000000"/>
              </a:buClr>
            </a:pPr>
            <a:r>
              <a:rPr lang="en-US" sz="3000" spc="-1" dirty="0">
                <a:solidFill>
                  <a:srgbClr val="000000"/>
                </a:solidFill>
              </a:rPr>
              <a:t>Does the custody record note the decision made and the reasons for the decision?</a:t>
            </a:r>
          </a:p>
          <a:p>
            <a:pPr marL="343260" indent="-342900">
              <a:lnSpc>
                <a:spcPct val="100000"/>
              </a:lnSpc>
              <a:spcBef>
                <a:spcPts val="1001"/>
              </a:spcBef>
              <a:buClr>
                <a:srgbClr val="000000"/>
              </a:buClr>
            </a:pPr>
            <a:endParaRPr lang="en-US" sz="3000" spc="-1" dirty="0">
              <a:solidFill>
                <a:srgbClr val="000000"/>
              </a:solidFill>
            </a:endParaRPr>
          </a:p>
          <a:p>
            <a:pPr marL="343260" indent="-342900">
              <a:lnSpc>
                <a:spcPct val="100000"/>
              </a:lnSpc>
              <a:spcBef>
                <a:spcPts val="1001"/>
              </a:spcBef>
              <a:buClr>
                <a:srgbClr val="000000"/>
              </a:buClr>
            </a:pPr>
            <a:r>
              <a:rPr lang="en-US" sz="3000" spc="-1" dirty="0">
                <a:solidFill>
                  <a:srgbClr val="000000"/>
                </a:solidFill>
              </a:rPr>
              <a:t>Does the custody record note that the detainee was informed of the decision and the reasons for it? </a:t>
            </a:r>
          </a:p>
          <a:p>
            <a:pPr marL="343260" indent="-342900">
              <a:lnSpc>
                <a:spcPct val="100000"/>
              </a:lnSpc>
              <a:spcBef>
                <a:spcPts val="1001"/>
              </a:spcBef>
              <a:buClr>
                <a:srgbClr val="000000"/>
              </a:buClr>
            </a:pPr>
            <a:endParaRPr lang="en-US" sz="3000" spc="-1" dirty="0">
              <a:solidFill>
                <a:srgbClr val="000000"/>
              </a:solidFill>
            </a:endParaRPr>
          </a:p>
          <a:p>
            <a:pPr marL="343260" indent="-342900">
              <a:lnSpc>
                <a:spcPct val="100000"/>
              </a:lnSpc>
              <a:spcBef>
                <a:spcPts val="1001"/>
              </a:spcBef>
              <a:buClr>
                <a:srgbClr val="000000"/>
              </a:buClr>
            </a:pPr>
            <a:r>
              <a:rPr lang="en-US" sz="3000" spc="-1" dirty="0">
                <a:solidFill>
                  <a:srgbClr val="000000"/>
                </a:solidFill>
              </a:rPr>
              <a:t>Does the custody record note that the risk has been periodically reviewed throughout the detainee’s period in custody and consideration given to returning clothing/personal items if risk is lowered? </a:t>
            </a:r>
          </a:p>
          <a:p>
            <a:pPr marL="360" indent="0">
              <a:lnSpc>
                <a:spcPct val="100000"/>
              </a:lnSpc>
              <a:spcBef>
                <a:spcPts val="1001"/>
              </a:spcBef>
              <a:buClr>
                <a:srgbClr val="000000"/>
              </a:buClr>
              <a:buNone/>
            </a:pPr>
            <a:r>
              <a:rPr lang="en-US" spc="-1" dirty="0">
                <a:solidFill>
                  <a:srgbClr val="000000"/>
                </a:solidFill>
              </a:rPr>
              <a:t> </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1031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359664" y="293668"/>
            <a:ext cx="10860088" cy="1008063"/>
          </a:xfrm>
          <a:prstGeom prst="rect">
            <a:avLst/>
          </a:prstGeom>
          <a:noFill/>
          <a:ln>
            <a:noFill/>
          </a:ln>
        </p:spPr>
        <p:txBody>
          <a:bodyPr anchor="ctr">
            <a:normAutofit/>
          </a:bodyPr>
          <a:lstStyle/>
          <a:p>
            <a:r>
              <a:rPr lang="en-US" sz="3600" b="1" spc="-1" dirty="0">
                <a:solidFill>
                  <a:srgbClr val="000000"/>
                </a:solidFill>
                <a:latin typeface="Calibri"/>
              </a:rPr>
              <a:t>Detainee Dignity – the custody record (cont’d)</a:t>
            </a:r>
            <a:endParaRPr lang="en-US" sz="3600" b="1" strike="noStrike" spc="-1" dirty="0">
              <a:solidFill>
                <a:srgbClr val="000000"/>
              </a:solidFill>
              <a:latin typeface="Calibri"/>
            </a:endParaRPr>
          </a:p>
        </p:txBody>
      </p:sp>
    </p:spTree>
    <p:extLst>
      <p:ext uri="{BB962C8B-B14F-4D97-AF65-F5344CB8AC3E}">
        <p14:creationId xmlns:p14="http://schemas.microsoft.com/office/powerpoint/2010/main" val="3326845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469900" y="2121861"/>
            <a:ext cx="8979616" cy="3428930"/>
          </a:xfrm>
        </p:spPr>
        <p:txBody>
          <a:bodyPr>
            <a:normAutofit lnSpcReduction="10000"/>
          </a:bodyPr>
          <a:lstStyle/>
          <a:p>
            <a:pPr marL="360" indent="0">
              <a:lnSpc>
                <a:spcPct val="100000"/>
              </a:lnSpc>
              <a:spcBef>
                <a:spcPts val="1001"/>
              </a:spcBef>
              <a:buClr>
                <a:srgbClr val="000000"/>
              </a:buClr>
              <a:buNone/>
            </a:pPr>
            <a:r>
              <a:rPr lang="en-US" sz="2400" spc="-1" dirty="0">
                <a:solidFill>
                  <a:srgbClr val="000000"/>
                </a:solidFill>
              </a:rPr>
              <a:t>Detainees should have arrangements in place for their release from custody, including consideration of vulnerability, risk information </a:t>
            </a:r>
            <a:r>
              <a:rPr lang="en-US" sz="2400" spc="-1" dirty="0" err="1">
                <a:solidFill>
                  <a:srgbClr val="000000"/>
                </a:solidFill>
              </a:rPr>
              <a:t>etc</a:t>
            </a:r>
            <a:r>
              <a:rPr lang="en-US" sz="2400" spc="-1" dirty="0">
                <a:solidFill>
                  <a:srgbClr val="000000"/>
                </a:solidFill>
              </a:rPr>
              <a:t>, in terms of detainee dignity this could involve:</a:t>
            </a:r>
          </a:p>
          <a:p>
            <a:pPr marL="360" indent="0">
              <a:lnSpc>
                <a:spcPct val="100000"/>
              </a:lnSpc>
              <a:spcBef>
                <a:spcPts val="1001"/>
              </a:spcBef>
              <a:buClr>
                <a:srgbClr val="000000"/>
              </a:buClr>
              <a:buNone/>
            </a:pPr>
            <a:endParaRPr lang="en-US" sz="2400" spc="-1" dirty="0">
              <a:solidFill>
                <a:srgbClr val="000000"/>
              </a:solidFill>
            </a:endParaRPr>
          </a:p>
          <a:p>
            <a:pPr marL="343260" indent="-342900">
              <a:lnSpc>
                <a:spcPct val="100000"/>
              </a:lnSpc>
              <a:spcBef>
                <a:spcPts val="1001"/>
              </a:spcBef>
              <a:buClr>
                <a:srgbClr val="000000"/>
              </a:buClr>
            </a:pPr>
            <a:r>
              <a:rPr lang="en-US" sz="2400" spc="-1" dirty="0">
                <a:solidFill>
                  <a:srgbClr val="000000"/>
                </a:solidFill>
              </a:rPr>
              <a:t>Being released in appropriate clothing and footwear, (which may be provided by the custody suite if the detainees own clothing has been retained for evidentiary purposes).</a:t>
            </a:r>
          </a:p>
          <a:p>
            <a:pPr marL="360" indent="0">
              <a:lnSpc>
                <a:spcPct val="100000"/>
              </a:lnSpc>
              <a:spcBef>
                <a:spcPts val="1001"/>
              </a:spcBef>
              <a:buClr>
                <a:srgbClr val="000000"/>
              </a:buClr>
              <a:buNone/>
            </a:pPr>
            <a:r>
              <a:rPr lang="en-US" spc="-1" dirty="0">
                <a:solidFill>
                  <a:srgbClr val="000000"/>
                </a:solidFill>
              </a:rPr>
              <a:t> </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1031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359664" y="607699"/>
            <a:ext cx="10860088" cy="1008063"/>
          </a:xfrm>
          <a:prstGeom prst="rect">
            <a:avLst/>
          </a:prstGeom>
          <a:noFill/>
          <a:ln>
            <a:noFill/>
          </a:ln>
        </p:spPr>
        <p:txBody>
          <a:bodyPr anchor="ctr">
            <a:normAutofit/>
          </a:bodyPr>
          <a:lstStyle/>
          <a:p>
            <a:r>
              <a:rPr lang="en-US" sz="3600" b="1" strike="noStrike" spc="-1" dirty="0">
                <a:solidFill>
                  <a:srgbClr val="000000"/>
                </a:solidFill>
                <a:latin typeface="Calibri"/>
              </a:rPr>
              <a:t>Detainee Dignity  - A Note on Pre-release</a:t>
            </a:r>
          </a:p>
        </p:txBody>
      </p:sp>
    </p:spTree>
    <p:extLst>
      <p:ext uri="{BB962C8B-B14F-4D97-AF65-F5344CB8AC3E}">
        <p14:creationId xmlns:p14="http://schemas.microsoft.com/office/powerpoint/2010/main" val="2049643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514232" y="1493799"/>
            <a:ext cx="8979616" cy="4927095"/>
          </a:xfrm>
        </p:spPr>
        <p:txBody>
          <a:bodyPr>
            <a:normAutofit fontScale="92500" lnSpcReduction="20000"/>
          </a:bodyPr>
          <a:lstStyle/>
          <a:p>
            <a:pPr marL="360" indent="0">
              <a:lnSpc>
                <a:spcPct val="100000"/>
              </a:lnSpc>
              <a:spcBef>
                <a:spcPts val="1001"/>
              </a:spcBef>
              <a:buClr>
                <a:srgbClr val="000000"/>
              </a:buClr>
              <a:buNone/>
            </a:pPr>
            <a:r>
              <a:rPr lang="en-US" sz="2600" spc="-1" dirty="0">
                <a:solidFill>
                  <a:srgbClr val="000000"/>
                </a:solidFill>
              </a:rPr>
              <a:t>How can ICVs ensure that they are treating detainees with dignity in their interactions? </a:t>
            </a:r>
          </a:p>
          <a:p>
            <a:pPr marL="343260" indent="-342900">
              <a:lnSpc>
                <a:spcPct val="100000"/>
              </a:lnSpc>
              <a:spcBef>
                <a:spcPts val="1001"/>
              </a:spcBef>
              <a:buClr>
                <a:srgbClr val="000000"/>
              </a:buClr>
            </a:pPr>
            <a:endParaRPr lang="en-US" sz="2600" spc="-1" dirty="0">
              <a:solidFill>
                <a:srgbClr val="000000"/>
              </a:solidFill>
            </a:endParaRPr>
          </a:p>
          <a:p>
            <a:pPr marL="343260" indent="-342900">
              <a:lnSpc>
                <a:spcPct val="100000"/>
              </a:lnSpc>
              <a:spcBef>
                <a:spcPts val="1001"/>
              </a:spcBef>
              <a:buClr>
                <a:srgbClr val="000000"/>
              </a:buClr>
            </a:pPr>
            <a:r>
              <a:rPr lang="en-US" sz="2600" spc="-1" dirty="0">
                <a:solidFill>
                  <a:srgbClr val="000000"/>
                </a:solidFill>
              </a:rPr>
              <a:t>Have a friendly and empathetic manner and do not </a:t>
            </a:r>
            <a:r>
              <a:rPr lang="en-US" sz="2600" spc="-1" dirty="0" err="1">
                <a:solidFill>
                  <a:srgbClr val="000000"/>
                </a:solidFill>
              </a:rPr>
              <a:t>patronise</a:t>
            </a:r>
            <a:r>
              <a:rPr lang="en-US" sz="2600" spc="-1" dirty="0">
                <a:solidFill>
                  <a:srgbClr val="000000"/>
                </a:solidFill>
              </a:rPr>
              <a:t>. Be kind and enquiring. </a:t>
            </a:r>
          </a:p>
          <a:p>
            <a:pPr marL="343260" indent="-342900">
              <a:lnSpc>
                <a:spcPct val="100000"/>
              </a:lnSpc>
              <a:spcBef>
                <a:spcPts val="1001"/>
              </a:spcBef>
              <a:buClr>
                <a:srgbClr val="000000"/>
              </a:buClr>
            </a:pPr>
            <a:endParaRPr lang="en-US" sz="2600" spc="-1" dirty="0">
              <a:solidFill>
                <a:srgbClr val="000000"/>
              </a:solidFill>
            </a:endParaRPr>
          </a:p>
          <a:p>
            <a:pPr marL="343260" indent="-342900">
              <a:lnSpc>
                <a:spcPct val="100000"/>
              </a:lnSpc>
              <a:spcBef>
                <a:spcPts val="1001"/>
              </a:spcBef>
              <a:buClr>
                <a:srgbClr val="000000"/>
              </a:buClr>
            </a:pPr>
            <a:r>
              <a:rPr lang="en-US" sz="2600" spc="-1" dirty="0">
                <a:solidFill>
                  <a:srgbClr val="000000"/>
                </a:solidFill>
              </a:rPr>
              <a:t>Work on the basis that the detainee knows what they want and need.</a:t>
            </a:r>
          </a:p>
          <a:p>
            <a:pPr marL="343260" indent="-342900">
              <a:lnSpc>
                <a:spcPct val="100000"/>
              </a:lnSpc>
              <a:spcBef>
                <a:spcPts val="1001"/>
              </a:spcBef>
              <a:buClr>
                <a:srgbClr val="000000"/>
              </a:buClr>
            </a:pPr>
            <a:endParaRPr lang="en-US" sz="2600" spc="-1" dirty="0">
              <a:solidFill>
                <a:srgbClr val="000000"/>
              </a:solidFill>
            </a:endParaRPr>
          </a:p>
          <a:p>
            <a:pPr marL="343260" indent="-342900">
              <a:lnSpc>
                <a:spcPct val="100000"/>
              </a:lnSpc>
              <a:spcBef>
                <a:spcPts val="1001"/>
              </a:spcBef>
              <a:buClr>
                <a:srgbClr val="000000"/>
              </a:buClr>
            </a:pPr>
            <a:r>
              <a:rPr lang="en-US" sz="2600" spc="-1" dirty="0">
                <a:solidFill>
                  <a:srgbClr val="000000"/>
                </a:solidFill>
              </a:rPr>
              <a:t>Ensure that the detainee is aware of their rights and entitlements so that they are able to request things which may impact on their dignity in custody after the visit. </a:t>
            </a:r>
          </a:p>
          <a:p>
            <a:pPr marL="360" indent="0">
              <a:lnSpc>
                <a:spcPct val="100000"/>
              </a:lnSpc>
              <a:spcBef>
                <a:spcPts val="1001"/>
              </a:spcBef>
              <a:buClr>
                <a:srgbClr val="000000"/>
              </a:buClr>
              <a:buNone/>
            </a:pPr>
            <a:r>
              <a:rPr lang="en-US" i="1" spc="-1" dirty="0">
                <a:solidFill>
                  <a:srgbClr val="000000"/>
                </a:solidFill>
              </a:rPr>
              <a:t> </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1031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69901" y="403710"/>
            <a:ext cx="10860088" cy="1008063"/>
          </a:xfrm>
          <a:prstGeom prst="rect">
            <a:avLst/>
          </a:prstGeom>
          <a:noFill/>
          <a:ln>
            <a:noFill/>
          </a:ln>
        </p:spPr>
        <p:txBody>
          <a:bodyPr anchor="ctr">
            <a:normAutofit/>
          </a:bodyPr>
          <a:lstStyle/>
          <a:p>
            <a:r>
              <a:rPr lang="en-US" sz="3600" b="1" strike="noStrike" spc="-1" dirty="0">
                <a:solidFill>
                  <a:srgbClr val="000000"/>
                </a:solidFill>
                <a:latin typeface="Calibri"/>
              </a:rPr>
              <a:t>ICV Interactions – Detainee Dignity </a:t>
            </a:r>
          </a:p>
        </p:txBody>
      </p:sp>
    </p:spTree>
    <p:extLst>
      <p:ext uri="{BB962C8B-B14F-4D97-AF65-F5344CB8AC3E}">
        <p14:creationId xmlns:p14="http://schemas.microsoft.com/office/powerpoint/2010/main" val="287739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514232" y="1493799"/>
            <a:ext cx="8979616" cy="4927095"/>
          </a:xfrm>
        </p:spPr>
        <p:txBody>
          <a:bodyPr>
            <a:normAutofit/>
          </a:bodyPr>
          <a:lstStyle/>
          <a:p>
            <a:pPr marL="457560" indent="-457200">
              <a:lnSpc>
                <a:spcPct val="100000"/>
              </a:lnSpc>
              <a:spcBef>
                <a:spcPts val="1001"/>
              </a:spcBef>
              <a:buClr>
                <a:srgbClr val="000000"/>
              </a:buClr>
            </a:pPr>
            <a:r>
              <a:rPr lang="en-US" spc="-1" dirty="0">
                <a:solidFill>
                  <a:srgbClr val="000000"/>
                </a:solidFill>
              </a:rPr>
              <a:t>Ensure you don’t compel/force the detainee into accepting a visit/giving permission to view a custody record /accepting food or drink they do not want or are reluctant to accept. </a:t>
            </a:r>
          </a:p>
          <a:p>
            <a:pPr marL="457560" indent="-457200">
              <a:lnSpc>
                <a:spcPct val="100000"/>
              </a:lnSpc>
              <a:spcBef>
                <a:spcPts val="1001"/>
              </a:spcBef>
              <a:buClr>
                <a:srgbClr val="000000"/>
              </a:buClr>
            </a:pPr>
            <a:endParaRPr lang="en-US" spc="-1" dirty="0">
              <a:solidFill>
                <a:srgbClr val="000000"/>
              </a:solidFill>
            </a:endParaRPr>
          </a:p>
          <a:p>
            <a:pPr marL="457560" indent="-457200">
              <a:lnSpc>
                <a:spcPct val="100000"/>
              </a:lnSpc>
              <a:spcBef>
                <a:spcPts val="1001"/>
              </a:spcBef>
              <a:buClr>
                <a:srgbClr val="000000"/>
              </a:buClr>
            </a:pPr>
            <a:r>
              <a:rPr lang="en-US" spc="-1" dirty="0">
                <a:solidFill>
                  <a:srgbClr val="000000"/>
                </a:solidFill>
              </a:rPr>
              <a:t>Remember, detainee dignity is linked to autonomy in the ‘good’ custody study and detainees will feel their treatment has been more dignified if they are able to make choices about their interactions/care and time in custody. </a:t>
            </a:r>
          </a:p>
          <a:p>
            <a:pPr marL="457560" indent="-457200">
              <a:lnSpc>
                <a:spcPct val="100000"/>
              </a:lnSpc>
              <a:spcBef>
                <a:spcPts val="1001"/>
              </a:spcBef>
              <a:buClr>
                <a:srgbClr val="000000"/>
              </a:buClr>
            </a:pPr>
            <a:endParaRPr lang="en-US" spc="-1" dirty="0">
              <a:solidFill>
                <a:srgbClr val="000000"/>
              </a:solidFill>
            </a:endParaRPr>
          </a:p>
          <a:p>
            <a:pPr marL="457560" indent="-457200">
              <a:lnSpc>
                <a:spcPct val="100000"/>
              </a:lnSpc>
              <a:spcBef>
                <a:spcPts val="1001"/>
              </a:spcBef>
              <a:buClr>
                <a:srgbClr val="000000"/>
              </a:buClr>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1031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69901" y="403710"/>
            <a:ext cx="10860088" cy="1008063"/>
          </a:xfrm>
          <a:prstGeom prst="rect">
            <a:avLst/>
          </a:prstGeom>
          <a:noFill/>
          <a:ln>
            <a:noFill/>
          </a:ln>
        </p:spPr>
        <p:txBody>
          <a:bodyPr anchor="ctr">
            <a:normAutofit/>
          </a:bodyPr>
          <a:lstStyle/>
          <a:p>
            <a:r>
              <a:rPr lang="en-US" sz="3600" b="1" strike="noStrike" spc="-1" dirty="0">
                <a:solidFill>
                  <a:srgbClr val="000000"/>
                </a:solidFill>
                <a:latin typeface="Calibri"/>
              </a:rPr>
              <a:t>ICV Interactions – Detainee Dignity (cont’d)</a:t>
            </a:r>
          </a:p>
        </p:txBody>
      </p:sp>
    </p:spTree>
    <p:extLst>
      <p:ext uri="{BB962C8B-B14F-4D97-AF65-F5344CB8AC3E}">
        <p14:creationId xmlns:p14="http://schemas.microsoft.com/office/powerpoint/2010/main" val="3391316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469899" y="1551501"/>
            <a:ext cx="9112845" cy="4927095"/>
          </a:xfrm>
        </p:spPr>
        <p:txBody>
          <a:bodyPr>
            <a:normAutofit/>
          </a:bodyPr>
          <a:lstStyle/>
          <a:p>
            <a:pPr marL="457560" indent="-457200">
              <a:lnSpc>
                <a:spcPct val="100000"/>
              </a:lnSpc>
              <a:spcBef>
                <a:spcPts val="1001"/>
              </a:spcBef>
              <a:buClr>
                <a:srgbClr val="000000"/>
              </a:buClr>
            </a:pPr>
            <a:r>
              <a:rPr lang="en-US" spc="-1" dirty="0">
                <a:solidFill>
                  <a:srgbClr val="000000"/>
                </a:solidFill>
              </a:rPr>
              <a:t>On your report, make a note of any specific issues. </a:t>
            </a:r>
          </a:p>
          <a:p>
            <a:pPr marL="457560" indent="-457200">
              <a:lnSpc>
                <a:spcPct val="100000"/>
              </a:lnSpc>
              <a:spcBef>
                <a:spcPts val="1001"/>
              </a:spcBef>
              <a:buClr>
                <a:srgbClr val="000000"/>
              </a:buClr>
            </a:pPr>
            <a:endParaRPr lang="en-US" spc="-1" dirty="0">
              <a:solidFill>
                <a:srgbClr val="000000"/>
              </a:solidFill>
            </a:endParaRPr>
          </a:p>
          <a:p>
            <a:pPr marL="457560" indent="-457200">
              <a:lnSpc>
                <a:spcPct val="100000"/>
              </a:lnSpc>
              <a:spcBef>
                <a:spcPts val="1001"/>
              </a:spcBef>
              <a:buClr>
                <a:srgbClr val="000000"/>
              </a:buClr>
            </a:pPr>
            <a:r>
              <a:rPr lang="en-US" spc="-1" dirty="0">
                <a:solidFill>
                  <a:srgbClr val="000000"/>
                </a:solidFill>
              </a:rPr>
              <a:t>You may wish to make a note in terms of staff/detainee interactions/use of humour/individual treatment for detainees etc. </a:t>
            </a:r>
          </a:p>
          <a:p>
            <a:pPr marL="457560" indent="-457200">
              <a:lnSpc>
                <a:spcPct val="100000"/>
              </a:lnSpc>
              <a:spcBef>
                <a:spcPts val="1001"/>
              </a:spcBef>
              <a:buClr>
                <a:srgbClr val="000000"/>
              </a:buClr>
            </a:pPr>
            <a:endParaRPr lang="en-US" sz="2000" spc="-1" dirty="0">
              <a:solidFill>
                <a:srgbClr val="000000"/>
              </a:solidFill>
            </a:endParaRPr>
          </a:p>
          <a:p>
            <a:pPr marL="457560" indent="-457200">
              <a:lnSpc>
                <a:spcPct val="100000"/>
              </a:lnSpc>
              <a:spcBef>
                <a:spcPts val="1001"/>
              </a:spcBef>
              <a:buClr>
                <a:srgbClr val="000000"/>
              </a:buClr>
            </a:pPr>
            <a:r>
              <a:rPr lang="en-US" sz="3200" spc="-1" dirty="0">
                <a:solidFill>
                  <a:srgbClr val="000000"/>
                </a:solidFill>
              </a:rPr>
              <a:t>Remember, as always:</a:t>
            </a:r>
          </a:p>
          <a:p>
            <a:pPr marL="914760" lvl="1" indent="-457200">
              <a:lnSpc>
                <a:spcPct val="100000"/>
              </a:lnSpc>
              <a:spcBef>
                <a:spcPts val="1001"/>
              </a:spcBef>
              <a:buClr>
                <a:srgbClr val="000000"/>
              </a:buClr>
            </a:pPr>
            <a:r>
              <a:rPr lang="en-US" sz="2800" spc="-1" dirty="0">
                <a:solidFill>
                  <a:srgbClr val="000000"/>
                </a:solidFill>
              </a:rPr>
              <a:t>If you see good practice  - report it! </a:t>
            </a:r>
          </a:p>
          <a:p>
            <a:pPr marL="914760" lvl="1" indent="-457200">
              <a:lnSpc>
                <a:spcPct val="100000"/>
              </a:lnSpc>
              <a:spcBef>
                <a:spcPts val="1001"/>
              </a:spcBef>
              <a:buClr>
                <a:srgbClr val="000000"/>
              </a:buClr>
            </a:pPr>
            <a:r>
              <a:rPr lang="en-US" sz="2800" spc="-1" dirty="0">
                <a:solidFill>
                  <a:srgbClr val="000000"/>
                </a:solidFill>
              </a:rPr>
              <a:t>If you see something of concern – report it!  </a:t>
            </a:r>
          </a:p>
          <a:p>
            <a:pPr marL="457560" indent="-457200">
              <a:lnSpc>
                <a:spcPct val="100000"/>
              </a:lnSpc>
              <a:spcBef>
                <a:spcPts val="1001"/>
              </a:spcBef>
              <a:buClr>
                <a:srgbClr val="000000"/>
              </a:buClr>
            </a:pPr>
            <a:endParaRPr lang="en-US" spc="-1" dirty="0">
              <a:solidFill>
                <a:srgbClr val="000000"/>
              </a:solidFill>
            </a:endParaRPr>
          </a:p>
          <a:p>
            <a:pPr marL="457560" indent="-457200">
              <a:lnSpc>
                <a:spcPct val="100000"/>
              </a:lnSpc>
              <a:spcBef>
                <a:spcPts val="1001"/>
              </a:spcBef>
              <a:buClr>
                <a:srgbClr val="000000"/>
              </a:buClr>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1031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69901" y="403710"/>
            <a:ext cx="10860088" cy="1008063"/>
          </a:xfrm>
          <a:prstGeom prst="rect">
            <a:avLst/>
          </a:prstGeom>
          <a:noFill/>
          <a:ln>
            <a:noFill/>
          </a:ln>
        </p:spPr>
        <p:txBody>
          <a:bodyPr anchor="ctr">
            <a:normAutofit/>
          </a:bodyPr>
          <a:lstStyle/>
          <a:p>
            <a:r>
              <a:rPr lang="en-US" sz="3600" b="1" strike="noStrike" spc="-1" dirty="0">
                <a:solidFill>
                  <a:srgbClr val="000000"/>
                </a:solidFill>
                <a:latin typeface="Calibri"/>
              </a:rPr>
              <a:t>Detaine</a:t>
            </a:r>
            <a:r>
              <a:rPr lang="en-US" sz="3600" b="1" spc="-1" dirty="0">
                <a:solidFill>
                  <a:srgbClr val="000000"/>
                </a:solidFill>
                <a:latin typeface="Calibri"/>
              </a:rPr>
              <a:t>e Dignity Issues – Reporting </a:t>
            </a:r>
            <a:endParaRPr lang="en-US" sz="3600" b="1" strike="noStrike" spc="-1" dirty="0">
              <a:solidFill>
                <a:srgbClr val="000000"/>
              </a:solidFill>
              <a:latin typeface="Calibri"/>
            </a:endParaRPr>
          </a:p>
        </p:txBody>
      </p:sp>
    </p:spTree>
    <p:extLst>
      <p:ext uri="{BB962C8B-B14F-4D97-AF65-F5344CB8AC3E}">
        <p14:creationId xmlns:p14="http://schemas.microsoft.com/office/powerpoint/2010/main" val="226831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521" y="260793"/>
            <a:ext cx="10515600" cy="1319138"/>
          </a:xfrm>
        </p:spPr>
        <p:txBody>
          <a:bodyPr>
            <a:normAutofit/>
          </a:bodyPr>
          <a:lstStyle/>
          <a:p>
            <a:r>
              <a:rPr lang="en-US" sz="4000" b="1" dirty="0"/>
              <a:t>Objectives – a recap</a:t>
            </a:r>
          </a:p>
        </p:txBody>
      </p:sp>
      <p:sp>
        <p:nvSpPr>
          <p:cNvPr id="3" name="Content Placeholder 2"/>
          <p:cNvSpPr>
            <a:spLocks noGrp="1"/>
          </p:cNvSpPr>
          <p:nvPr>
            <p:ph idx="1"/>
          </p:nvPr>
        </p:nvSpPr>
        <p:spPr>
          <a:xfrm>
            <a:off x="627540" y="1391009"/>
            <a:ext cx="8473067" cy="4561949"/>
          </a:xfrm>
        </p:spPr>
        <p:txBody>
          <a:bodyPr>
            <a:noAutofit/>
          </a:bodyPr>
          <a:lstStyle/>
          <a:p>
            <a:pPr marL="514440" indent="-514080">
              <a:lnSpc>
                <a:spcPct val="100000"/>
              </a:lnSpc>
              <a:spcBef>
                <a:spcPts val="1001"/>
              </a:spcBef>
              <a:buClr>
                <a:srgbClr val="000000"/>
              </a:buClr>
              <a:buFont typeface="Calibri Light"/>
              <a:buAutoNum type="arabicPeriod"/>
            </a:pPr>
            <a:r>
              <a:rPr lang="en-US" spc="-1" dirty="0">
                <a:solidFill>
                  <a:srgbClr val="000000"/>
                </a:solidFill>
              </a:rPr>
              <a:t>To promote a focus on monitoring detainee dignity throughout the custody process.</a:t>
            </a:r>
          </a:p>
          <a:p>
            <a:pPr marL="514440" indent="-514080">
              <a:lnSpc>
                <a:spcPct val="100000"/>
              </a:lnSpc>
              <a:spcBef>
                <a:spcPts val="1001"/>
              </a:spcBef>
              <a:buClr>
                <a:srgbClr val="000000"/>
              </a:buClr>
              <a:buFont typeface="Calibri Light"/>
              <a:buAutoNum type="arabicPeriod"/>
            </a:pPr>
            <a:endParaRPr lang="en-US" spc="-1" dirty="0">
              <a:solidFill>
                <a:srgbClr val="000000"/>
              </a:solidFill>
            </a:endParaRPr>
          </a:p>
          <a:p>
            <a:pPr marL="514440" indent="-514080">
              <a:lnSpc>
                <a:spcPct val="100000"/>
              </a:lnSpc>
              <a:spcBef>
                <a:spcPts val="1001"/>
              </a:spcBef>
              <a:buClr>
                <a:srgbClr val="000000"/>
              </a:buClr>
              <a:buFont typeface="Calibri Light"/>
              <a:buAutoNum type="arabicPeriod"/>
            </a:pPr>
            <a:r>
              <a:rPr lang="en-US" spc="-1" dirty="0">
                <a:solidFill>
                  <a:srgbClr val="000000"/>
                </a:solidFill>
              </a:rPr>
              <a:t>For ICVs to have a good awareness of what is good practice in terms of detainee dignity throughout the custody process. </a:t>
            </a:r>
          </a:p>
          <a:p>
            <a:pPr marL="514440" indent="-514080">
              <a:lnSpc>
                <a:spcPct val="100000"/>
              </a:lnSpc>
              <a:spcBef>
                <a:spcPts val="1001"/>
              </a:spcBef>
              <a:buClr>
                <a:srgbClr val="000000"/>
              </a:buClr>
              <a:buFont typeface="Calibri Light"/>
              <a:buAutoNum type="arabicPeriod"/>
            </a:pPr>
            <a:endParaRPr lang="en-US" spc="-1" dirty="0">
              <a:solidFill>
                <a:srgbClr val="000000"/>
              </a:solidFill>
            </a:endParaRPr>
          </a:p>
          <a:p>
            <a:pPr marL="514440" indent="-514080">
              <a:lnSpc>
                <a:spcPct val="100000"/>
              </a:lnSpc>
              <a:spcBef>
                <a:spcPts val="1001"/>
              </a:spcBef>
              <a:buClr>
                <a:srgbClr val="000000"/>
              </a:buClr>
              <a:buFont typeface="Calibri Light"/>
              <a:buAutoNum type="arabicPeriod"/>
            </a:pPr>
            <a:r>
              <a:rPr lang="en-US" spc="-1" dirty="0">
                <a:solidFill>
                  <a:srgbClr val="000000"/>
                </a:solidFill>
              </a:rPr>
              <a:t>For ICVs to consider how their interactions with detainees can be dignified. </a:t>
            </a:r>
          </a:p>
          <a:p>
            <a:pPr marL="514440" indent="-514080">
              <a:lnSpc>
                <a:spcPct val="100000"/>
              </a:lnSpc>
              <a:spcBef>
                <a:spcPts val="1001"/>
              </a:spcBef>
              <a:buClr>
                <a:srgbClr val="000000"/>
              </a:buClr>
              <a:buFont typeface="Calibri Light"/>
              <a:buAutoNum type="arabicPeriod"/>
            </a:pPr>
            <a:endParaRPr lang="en-US" spc="-1" dirty="0">
              <a:solidFill>
                <a:srgbClr val="000000"/>
              </a:solidFill>
            </a:endParaRPr>
          </a:p>
          <a:p>
            <a:pPr marL="514440" indent="-514080">
              <a:lnSpc>
                <a:spcPct val="100000"/>
              </a:lnSpc>
              <a:spcBef>
                <a:spcPts val="1001"/>
              </a:spcBef>
              <a:buClr>
                <a:srgbClr val="000000"/>
              </a:buClr>
              <a:buFont typeface="Calibri Light"/>
              <a:buAutoNum type="arabicPeriod"/>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91749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5501" y="1634265"/>
            <a:ext cx="8189407" cy="4293199"/>
          </a:xfrm>
        </p:spPr>
        <p:txBody>
          <a:bodyPr>
            <a:normAutofit/>
          </a:bodyPr>
          <a:lstStyle/>
          <a:p>
            <a:pPr fontAlgn="auto"/>
            <a:endParaRPr lang="en-US" dirty="0"/>
          </a:p>
          <a:p>
            <a:pPr marL="0" indent="0" fontAlgn="auto">
              <a:buNone/>
            </a:pPr>
            <a:endParaRPr lang="en-US" dirty="0"/>
          </a:p>
          <a:p>
            <a:pPr marL="0" indent="0" algn="ctr" fontAlgn="auto">
              <a:buNone/>
            </a:pPr>
            <a:r>
              <a:rPr lang="en-US" sz="4000" dirty="0"/>
              <a:t>Any questions? </a:t>
            </a:r>
            <a:endParaRPr lang="en-US" sz="4000" b="1"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219266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239" y="203201"/>
            <a:ext cx="10515600" cy="1319138"/>
          </a:xfrm>
        </p:spPr>
        <p:txBody>
          <a:bodyPr>
            <a:normAutofit/>
          </a:bodyPr>
          <a:lstStyle/>
          <a:p>
            <a:r>
              <a:rPr lang="en-US" sz="4000" b="1" dirty="0"/>
              <a:t>Objectives</a:t>
            </a:r>
          </a:p>
        </p:txBody>
      </p:sp>
      <p:sp>
        <p:nvSpPr>
          <p:cNvPr id="3" name="Content Placeholder 2"/>
          <p:cNvSpPr>
            <a:spLocks noGrp="1"/>
          </p:cNvSpPr>
          <p:nvPr>
            <p:ph idx="1"/>
          </p:nvPr>
        </p:nvSpPr>
        <p:spPr>
          <a:xfrm>
            <a:off x="726601" y="1396353"/>
            <a:ext cx="8582977" cy="5024543"/>
          </a:xfrm>
        </p:spPr>
        <p:txBody>
          <a:bodyPr>
            <a:noAutofit/>
          </a:bodyPr>
          <a:lstStyle/>
          <a:p>
            <a:pPr marL="514440" indent="-514080">
              <a:lnSpc>
                <a:spcPct val="100000"/>
              </a:lnSpc>
              <a:spcBef>
                <a:spcPts val="1001"/>
              </a:spcBef>
              <a:buClr>
                <a:srgbClr val="000000"/>
              </a:buClr>
              <a:buFont typeface="Calibri Light"/>
              <a:buAutoNum type="arabicPeriod"/>
            </a:pPr>
            <a:r>
              <a:rPr lang="en-US" spc="-1" dirty="0">
                <a:solidFill>
                  <a:srgbClr val="000000"/>
                </a:solidFill>
              </a:rPr>
              <a:t>To promote a focus on monitoring detainee dignity throughout the custody process.</a:t>
            </a:r>
          </a:p>
          <a:p>
            <a:pPr marL="514440" indent="-514080">
              <a:lnSpc>
                <a:spcPct val="100000"/>
              </a:lnSpc>
              <a:spcBef>
                <a:spcPts val="1001"/>
              </a:spcBef>
              <a:buClr>
                <a:srgbClr val="000000"/>
              </a:buClr>
              <a:buFont typeface="Calibri Light"/>
              <a:buAutoNum type="arabicPeriod"/>
            </a:pPr>
            <a:endParaRPr lang="en-US" spc="-1" dirty="0">
              <a:solidFill>
                <a:srgbClr val="000000"/>
              </a:solidFill>
            </a:endParaRPr>
          </a:p>
          <a:p>
            <a:pPr marL="514440" indent="-514080">
              <a:lnSpc>
                <a:spcPct val="100000"/>
              </a:lnSpc>
              <a:spcBef>
                <a:spcPts val="1001"/>
              </a:spcBef>
              <a:buClr>
                <a:srgbClr val="000000"/>
              </a:buClr>
              <a:buFont typeface="Calibri Light"/>
              <a:buAutoNum type="arabicPeriod"/>
            </a:pPr>
            <a:r>
              <a:rPr lang="en-US" spc="-1" dirty="0">
                <a:solidFill>
                  <a:srgbClr val="000000"/>
                </a:solidFill>
              </a:rPr>
              <a:t>For ICVs to have a good awareness of what is good practice in terms of detainee dignity throughout the custody process. </a:t>
            </a:r>
          </a:p>
          <a:p>
            <a:pPr marL="514440" indent="-514080">
              <a:lnSpc>
                <a:spcPct val="100000"/>
              </a:lnSpc>
              <a:spcBef>
                <a:spcPts val="1001"/>
              </a:spcBef>
              <a:buClr>
                <a:srgbClr val="000000"/>
              </a:buClr>
              <a:buFont typeface="Calibri Light"/>
              <a:buAutoNum type="arabicPeriod"/>
            </a:pPr>
            <a:endParaRPr lang="en-US" spc="-1" dirty="0">
              <a:solidFill>
                <a:srgbClr val="000000"/>
              </a:solidFill>
            </a:endParaRPr>
          </a:p>
          <a:p>
            <a:pPr marL="514440" indent="-514080">
              <a:lnSpc>
                <a:spcPct val="100000"/>
              </a:lnSpc>
              <a:spcBef>
                <a:spcPts val="1001"/>
              </a:spcBef>
              <a:buClr>
                <a:srgbClr val="000000"/>
              </a:buClr>
              <a:buFont typeface="Calibri Light"/>
              <a:buAutoNum type="arabicPeriod"/>
            </a:pPr>
            <a:r>
              <a:rPr lang="en-US" spc="-1" dirty="0">
                <a:solidFill>
                  <a:srgbClr val="000000"/>
                </a:solidFill>
              </a:rPr>
              <a:t>For ICVs to consider how their interactions with detainees can be dignified. </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202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1005473" y="2187539"/>
            <a:ext cx="8190718" cy="4862305"/>
          </a:xfrm>
        </p:spPr>
        <p:txBody>
          <a:bodyPr>
            <a:normAutofit/>
          </a:bodyPr>
          <a:lstStyle/>
          <a:p>
            <a:pPr marL="0" indent="0">
              <a:buNone/>
            </a:pPr>
            <a:r>
              <a:rPr lang="en-GB" sz="3600" dirty="0"/>
              <a:t>‘the state or quality of being worthy of honour or respect’.</a:t>
            </a:r>
          </a:p>
          <a:p>
            <a:endParaRPr lang="en-GB" sz="3600" dirty="0"/>
          </a:p>
          <a:p>
            <a:pPr marL="0" indent="0">
              <a:buNone/>
            </a:pPr>
            <a:r>
              <a:rPr lang="en-GB" sz="3600" dirty="0"/>
              <a:t>‘a sense of pride in oneself; self-respect’.</a:t>
            </a:r>
          </a:p>
          <a:p>
            <a:pPr indent="-228240">
              <a:lnSpc>
                <a:spcPct val="100000"/>
              </a:lnSpc>
              <a:spcBef>
                <a:spcPts val="1001"/>
              </a:spcBef>
              <a:buClr>
                <a:srgbClr val="000000"/>
              </a:buClr>
              <a:buFont typeface="Arial"/>
              <a:buChar char="•"/>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1" y="640538"/>
            <a:ext cx="10860088" cy="1008063"/>
          </a:xfrm>
          <a:prstGeom prst="rect">
            <a:avLst/>
          </a:prstGeom>
          <a:noFill/>
          <a:ln>
            <a:noFill/>
          </a:ln>
        </p:spPr>
        <p:txBody>
          <a:bodyPr anchor="ctr">
            <a:normAutofit/>
          </a:bodyPr>
          <a:lstStyle/>
          <a:p>
            <a:pPr>
              <a:lnSpc>
                <a:spcPct val="90000"/>
              </a:lnSpc>
            </a:pPr>
            <a:r>
              <a:rPr lang="en-US" sz="4000" b="1" strike="noStrike" spc="-1" dirty="0">
                <a:solidFill>
                  <a:srgbClr val="000000"/>
                </a:solidFill>
                <a:latin typeface="Calibri"/>
              </a:rPr>
              <a:t>What is dignity? </a:t>
            </a:r>
          </a:p>
        </p:txBody>
      </p:sp>
    </p:spTree>
    <p:extLst>
      <p:ext uri="{BB962C8B-B14F-4D97-AF65-F5344CB8AC3E}">
        <p14:creationId xmlns:p14="http://schemas.microsoft.com/office/powerpoint/2010/main" val="683643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544491" y="1442063"/>
            <a:ext cx="8758003" cy="5086789"/>
          </a:xfrm>
        </p:spPr>
        <p:txBody>
          <a:bodyPr>
            <a:normAutofit lnSpcReduction="10000"/>
          </a:bodyPr>
          <a:lstStyle/>
          <a:p>
            <a:r>
              <a:rPr lang="en-GB" dirty="0"/>
              <a:t>Dignity is important because it allows individuals and groups to feel </a:t>
            </a:r>
            <a:r>
              <a:rPr lang="en-GB" b="1" dirty="0"/>
              <a:t>respected, valued and connected with others around them</a:t>
            </a:r>
            <a:r>
              <a:rPr lang="en-GB" dirty="0"/>
              <a:t>. Dignity and respect are considered </a:t>
            </a:r>
            <a:r>
              <a:rPr lang="en-GB" b="1" dirty="0"/>
              <a:t>basic human rights</a:t>
            </a:r>
            <a:r>
              <a:rPr lang="en-GB" dirty="0"/>
              <a:t>, and both help people feel a sense of worthiness and importance. Dignity involves a mutual effort among people.</a:t>
            </a:r>
          </a:p>
          <a:p>
            <a:endParaRPr lang="en-GB" dirty="0"/>
          </a:p>
          <a:p>
            <a:r>
              <a:rPr lang="en-GB" dirty="0"/>
              <a:t>Treating people with dignity is an important practice in daily life. However, it can be overlooked in certain situations. Showing dignity involves listening to and acknowledging concerns, making people feel their opinions are valued and speaking to them on an equal level.</a:t>
            </a:r>
          </a:p>
          <a:p>
            <a:pPr indent="-228240">
              <a:lnSpc>
                <a:spcPct val="100000"/>
              </a:lnSpc>
              <a:spcBef>
                <a:spcPts val="1001"/>
              </a:spcBef>
              <a:buClr>
                <a:srgbClr val="000000"/>
              </a:buClr>
              <a:buFont typeface="Arial"/>
              <a:buChar char="•"/>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544491" y="329148"/>
            <a:ext cx="10860088" cy="1008063"/>
          </a:xfrm>
          <a:prstGeom prst="rect">
            <a:avLst/>
          </a:prstGeom>
          <a:noFill/>
          <a:ln>
            <a:noFill/>
          </a:ln>
        </p:spPr>
        <p:txBody>
          <a:bodyPr anchor="ctr">
            <a:normAutofit/>
          </a:bodyPr>
          <a:lstStyle/>
          <a:p>
            <a:pPr>
              <a:lnSpc>
                <a:spcPct val="90000"/>
              </a:lnSpc>
            </a:pPr>
            <a:r>
              <a:rPr lang="en-US" sz="3600" b="1" strike="noStrike" spc="-1" dirty="0">
                <a:solidFill>
                  <a:srgbClr val="000000"/>
                </a:solidFill>
                <a:latin typeface="Calibri"/>
              </a:rPr>
              <a:t>Why is dignity important in general? </a:t>
            </a:r>
          </a:p>
        </p:txBody>
      </p:sp>
    </p:spTree>
    <p:extLst>
      <p:ext uri="{BB962C8B-B14F-4D97-AF65-F5344CB8AC3E}">
        <p14:creationId xmlns:p14="http://schemas.microsoft.com/office/powerpoint/2010/main" val="3880892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412630" y="1318657"/>
            <a:ext cx="9170101" cy="5102237"/>
          </a:xfrm>
        </p:spPr>
        <p:txBody>
          <a:bodyPr>
            <a:normAutofit fontScale="70000" lnSpcReduction="20000"/>
          </a:bodyPr>
          <a:lstStyle/>
          <a:p>
            <a:pPr marL="360" indent="0">
              <a:lnSpc>
                <a:spcPct val="100000"/>
              </a:lnSpc>
              <a:spcBef>
                <a:spcPts val="1001"/>
              </a:spcBef>
              <a:buClr>
                <a:srgbClr val="000000"/>
              </a:buClr>
              <a:buNone/>
            </a:pPr>
            <a:endParaRPr lang="en-US" sz="2600" spc="-1" dirty="0">
              <a:solidFill>
                <a:srgbClr val="000000"/>
              </a:solidFill>
            </a:endParaRPr>
          </a:p>
          <a:p>
            <a:pPr marL="343260" indent="-342900">
              <a:lnSpc>
                <a:spcPct val="100000"/>
              </a:lnSpc>
              <a:spcBef>
                <a:spcPts val="1001"/>
              </a:spcBef>
              <a:buClr>
                <a:srgbClr val="000000"/>
              </a:buClr>
            </a:pPr>
            <a:r>
              <a:rPr lang="en-US" sz="3400" spc="-1" dirty="0">
                <a:solidFill>
                  <a:srgbClr val="000000"/>
                </a:solidFill>
              </a:rPr>
              <a:t>Likely to result in enhanced compliance with the custody process.</a:t>
            </a:r>
          </a:p>
          <a:p>
            <a:pPr marL="343260" indent="-342900">
              <a:lnSpc>
                <a:spcPct val="100000"/>
              </a:lnSpc>
              <a:spcBef>
                <a:spcPts val="1001"/>
              </a:spcBef>
              <a:buClr>
                <a:srgbClr val="000000"/>
              </a:buClr>
            </a:pPr>
            <a:endParaRPr lang="en-US" sz="3400" spc="-1" dirty="0">
              <a:solidFill>
                <a:srgbClr val="000000"/>
              </a:solidFill>
            </a:endParaRPr>
          </a:p>
          <a:p>
            <a:pPr marL="343260" indent="-342900">
              <a:lnSpc>
                <a:spcPct val="100000"/>
              </a:lnSpc>
              <a:spcBef>
                <a:spcPts val="1001"/>
              </a:spcBef>
              <a:buClr>
                <a:srgbClr val="000000"/>
              </a:buClr>
            </a:pPr>
            <a:r>
              <a:rPr lang="en-US" sz="3400" spc="-1" dirty="0">
                <a:solidFill>
                  <a:srgbClr val="000000"/>
                </a:solidFill>
              </a:rPr>
              <a:t>Could lower the odds of force being used if detainees feel respectfully treated - meaning possible reductions in injury to detainees and staff.</a:t>
            </a:r>
          </a:p>
          <a:p>
            <a:pPr marL="343260" indent="-342900">
              <a:lnSpc>
                <a:spcPct val="100000"/>
              </a:lnSpc>
              <a:spcBef>
                <a:spcPts val="1001"/>
              </a:spcBef>
              <a:buClr>
                <a:srgbClr val="000000"/>
              </a:buClr>
            </a:pPr>
            <a:endParaRPr lang="en-US" sz="3400" spc="-1" dirty="0">
              <a:solidFill>
                <a:srgbClr val="000000"/>
              </a:solidFill>
            </a:endParaRPr>
          </a:p>
          <a:p>
            <a:pPr marL="343260" indent="-342900">
              <a:lnSpc>
                <a:spcPct val="100000"/>
              </a:lnSpc>
              <a:spcBef>
                <a:spcPts val="1001"/>
              </a:spcBef>
              <a:buClr>
                <a:srgbClr val="000000"/>
              </a:buClr>
            </a:pPr>
            <a:r>
              <a:rPr lang="en-US" sz="3400" spc="-1" dirty="0">
                <a:solidFill>
                  <a:srgbClr val="000000"/>
                </a:solidFill>
              </a:rPr>
              <a:t>Reduction in staff stress due to increased compliance and less use of force. </a:t>
            </a:r>
          </a:p>
          <a:p>
            <a:pPr marL="343260" indent="-342900">
              <a:lnSpc>
                <a:spcPct val="100000"/>
              </a:lnSpc>
              <a:spcBef>
                <a:spcPts val="1001"/>
              </a:spcBef>
              <a:buClr>
                <a:srgbClr val="000000"/>
              </a:buClr>
            </a:pPr>
            <a:endParaRPr lang="en-US" sz="3400" spc="-1" dirty="0">
              <a:solidFill>
                <a:srgbClr val="000000"/>
              </a:solidFill>
            </a:endParaRPr>
          </a:p>
          <a:p>
            <a:pPr marL="343260" indent="-342900">
              <a:lnSpc>
                <a:spcPct val="100000"/>
              </a:lnSpc>
              <a:spcBef>
                <a:spcPts val="1001"/>
              </a:spcBef>
              <a:buClr>
                <a:srgbClr val="000000"/>
              </a:buClr>
            </a:pPr>
            <a:r>
              <a:rPr lang="en-US" sz="3400" spc="-1" dirty="0">
                <a:solidFill>
                  <a:srgbClr val="000000"/>
                </a:solidFill>
              </a:rPr>
              <a:t>Police custody is often someone's first point of contact with the criminal justice system as a whole, how a detainee is treated at this point could help shape their interactions in future.</a:t>
            </a:r>
          </a:p>
          <a:p>
            <a:pPr marL="360" indent="0">
              <a:lnSpc>
                <a:spcPct val="100000"/>
              </a:lnSpc>
              <a:spcBef>
                <a:spcPts val="1001"/>
              </a:spcBef>
              <a:buClr>
                <a:srgbClr val="000000"/>
              </a:buClr>
              <a:buNone/>
            </a:pPr>
            <a:r>
              <a:rPr lang="en-US" sz="3300" spc="-1" dirty="0">
                <a:solidFill>
                  <a:srgbClr val="000000"/>
                </a:solidFill>
              </a:rPr>
              <a:t> </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1031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69900" y="310593"/>
            <a:ext cx="10860088" cy="1008063"/>
          </a:xfrm>
          <a:prstGeom prst="rect">
            <a:avLst/>
          </a:prstGeom>
          <a:noFill/>
          <a:ln>
            <a:noFill/>
          </a:ln>
        </p:spPr>
        <p:txBody>
          <a:bodyPr anchor="ctr">
            <a:normAutofit fontScale="90000"/>
          </a:bodyPr>
          <a:lstStyle/>
          <a:p>
            <a:r>
              <a:rPr lang="en-US" sz="3600" b="1" spc="-1" dirty="0">
                <a:solidFill>
                  <a:srgbClr val="000000"/>
                </a:solidFill>
                <a:latin typeface="Calibri"/>
              </a:rPr>
              <a:t>What are the benefits of treating detainees with dignity</a:t>
            </a:r>
            <a:r>
              <a:rPr lang="en-US" sz="3600" b="1" strike="noStrike" spc="-1" dirty="0">
                <a:solidFill>
                  <a:srgbClr val="000000"/>
                </a:solidFill>
                <a:latin typeface="Calibri"/>
              </a:rPr>
              <a:t>?</a:t>
            </a:r>
          </a:p>
        </p:txBody>
      </p:sp>
    </p:spTree>
    <p:extLst>
      <p:ext uri="{BB962C8B-B14F-4D97-AF65-F5344CB8AC3E}">
        <p14:creationId xmlns:p14="http://schemas.microsoft.com/office/powerpoint/2010/main" val="2438120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469900" y="1462917"/>
            <a:ext cx="9300393" cy="4927097"/>
          </a:xfrm>
        </p:spPr>
        <p:txBody>
          <a:bodyPr>
            <a:normAutofit lnSpcReduction="10000"/>
          </a:bodyPr>
          <a:lstStyle/>
          <a:p>
            <a:pPr marL="457560" indent="-457200">
              <a:lnSpc>
                <a:spcPct val="100000"/>
              </a:lnSpc>
              <a:spcBef>
                <a:spcPts val="1001"/>
              </a:spcBef>
              <a:buClr>
                <a:srgbClr val="000000"/>
              </a:buClr>
            </a:pPr>
            <a:r>
              <a:rPr lang="en-US" spc="-1" dirty="0">
                <a:solidFill>
                  <a:srgbClr val="000000"/>
                </a:solidFill>
              </a:rPr>
              <a:t>Are the booking in areas as discrete as possible?</a:t>
            </a:r>
          </a:p>
          <a:p>
            <a:pPr marL="457560" indent="-457200">
              <a:lnSpc>
                <a:spcPct val="100000"/>
              </a:lnSpc>
              <a:spcBef>
                <a:spcPts val="1001"/>
              </a:spcBef>
              <a:buClr>
                <a:srgbClr val="000000"/>
              </a:buClr>
            </a:pPr>
            <a:endParaRPr lang="en-US" spc="-1" dirty="0">
              <a:solidFill>
                <a:srgbClr val="000000"/>
              </a:solidFill>
            </a:endParaRPr>
          </a:p>
          <a:p>
            <a:pPr marL="457560" indent="-457200">
              <a:lnSpc>
                <a:spcPct val="100000"/>
              </a:lnSpc>
              <a:spcBef>
                <a:spcPts val="1001"/>
              </a:spcBef>
              <a:buClr>
                <a:srgbClr val="000000"/>
              </a:buClr>
            </a:pPr>
            <a:r>
              <a:rPr lang="en-US" spc="-1" dirty="0">
                <a:solidFill>
                  <a:srgbClr val="000000"/>
                </a:solidFill>
              </a:rPr>
              <a:t>Are children/those arrested for sensitive crimes able to be booked in away from the main desk?</a:t>
            </a:r>
          </a:p>
          <a:p>
            <a:pPr marL="457560" indent="-457200">
              <a:lnSpc>
                <a:spcPct val="100000"/>
              </a:lnSpc>
              <a:spcBef>
                <a:spcPts val="1001"/>
              </a:spcBef>
              <a:buClr>
                <a:srgbClr val="000000"/>
              </a:buClr>
            </a:pPr>
            <a:endParaRPr lang="en-US" spc="-1" dirty="0">
              <a:solidFill>
                <a:srgbClr val="000000"/>
              </a:solidFill>
            </a:endParaRPr>
          </a:p>
          <a:p>
            <a:pPr marL="457560" indent="-457200">
              <a:lnSpc>
                <a:spcPct val="100000"/>
              </a:lnSpc>
              <a:spcBef>
                <a:spcPts val="1001"/>
              </a:spcBef>
              <a:buClr>
                <a:srgbClr val="000000"/>
              </a:buClr>
            </a:pPr>
            <a:r>
              <a:rPr lang="en-US" spc="-1" dirty="0">
                <a:solidFill>
                  <a:srgbClr val="000000"/>
                </a:solidFill>
              </a:rPr>
              <a:t>Is the detainee able to speak to someone in private regarding menstrual care?</a:t>
            </a:r>
          </a:p>
          <a:p>
            <a:pPr marL="457560" indent="-457200">
              <a:lnSpc>
                <a:spcPct val="100000"/>
              </a:lnSpc>
              <a:spcBef>
                <a:spcPts val="1001"/>
              </a:spcBef>
              <a:buClr>
                <a:srgbClr val="000000"/>
              </a:buClr>
            </a:pPr>
            <a:endParaRPr lang="en-US" spc="-1" dirty="0">
              <a:solidFill>
                <a:srgbClr val="000000"/>
              </a:solidFill>
            </a:endParaRPr>
          </a:p>
          <a:p>
            <a:pPr marL="457560" indent="-457200">
              <a:lnSpc>
                <a:spcPct val="100000"/>
              </a:lnSpc>
              <a:spcBef>
                <a:spcPts val="1001"/>
              </a:spcBef>
              <a:buClr>
                <a:srgbClr val="000000"/>
              </a:buClr>
            </a:pPr>
            <a:r>
              <a:rPr lang="en-US" spc="-1" dirty="0">
                <a:solidFill>
                  <a:srgbClr val="000000"/>
                </a:solidFill>
              </a:rPr>
              <a:t>Is the detainee told about the entitlements they have whilst they are in custody? </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1031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69900" y="331596"/>
            <a:ext cx="10860088" cy="1008063"/>
          </a:xfrm>
          <a:prstGeom prst="rect">
            <a:avLst/>
          </a:prstGeom>
          <a:noFill/>
          <a:ln>
            <a:noFill/>
          </a:ln>
        </p:spPr>
        <p:txBody>
          <a:bodyPr anchor="ctr">
            <a:normAutofit/>
          </a:bodyPr>
          <a:lstStyle/>
          <a:p>
            <a:r>
              <a:rPr lang="en-US" sz="3600" b="1" strike="noStrike" spc="-1" dirty="0">
                <a:solidFill>
                  <a:srgbClr val="000000"/>
                </a:solidFill>
                <a:latin typeface="Calibri"/>
              </a:rPr>
              <a:t>Detainee Dignity – Booking In </a:t>
            </a:r>
          </a:p>
        </p:txBody>
      </p:sp>
    </p:spTree>
    <p:extLst>
      <p:ext uri="{BB962C8B-B14F-4D97-AF65-F5344CB8AC3E}">
        <p14:creationId xmlns:p14="http://schemas.microsoft.com/office/powerpoint/2010/main" val="2679017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469900" y="1462917"/>
            <a:ext cx="9300393" cy="4927097"/>
          </a:xfrm>
        </p:spPr>
        <p:txBody>
          <a:bodyPr>
            <a:normAutofit lnSpcReduction="10000"/>
          </a:bodyPr>
          <a:lstStyle/>
          <a:p>
            <a:pPr marL="457560" indent="-457200">
              <a:lnSpc>
                <a:spcPct val="100000"/>
              </a:lnSpc>
              <a:spcBef>
                <a:spcPts val="1001"/>
              </a:spcBef>
              <a:buClr>
                <a:srgbClr val="000000"/>
              </a:buClr>
            </a:pPr>
            <a:r>
              <a:rPr lang="en-US" spc="-1" dirty="0">
                <a:solidFill>
                  <a:srgbClr val="000000"/>
                </a:solidFill>
              </a:rPr>
              <a:t>Is the detainee informed that the toilet area of their cell is pixelated? </a:t>
            </a:r>
          </a:p>
          <a:p>
            <a:pPr marL="457560" indent="-457200">
              <a:lnSpc>
                <a:spcPct val="100000"/>
              </a:lnSpc>
              <a:spcBef>
                <a:spcPts val="1001"/>
              </a:spcBef>
              <a:buClr>
                <a:srgbClr val="000000"/>
              </a:buClr>
            </a:pPr>
            <a:endParaRPr lang="en-US" spc="-1" dirty="0">
              <a:solidFill>
                <a:srgbClr val="000000"/>
              </a:solidFill>
            </a:endParaRPr>
          </a:p>
          <a:p>
            <a:pPr marL="457560" indent="-457200">
              <a:lnSpc>
                <a:spcPct val="100000"/>
              </a:lnSpc>
              <a:spcBef>
                <a:spcPts val="1001"/>
              </a:spcBef>
              <a:buClr>
                <a:srgbClr val="000000"/>
              </a:buClr>
            </a:pPr>
            <a:r>
              <a:rPr lang="en-US" spc="-1" dirty="0">
                <a:solidFill>
                  <a:srgbClr val="000000"/>
                </a:solidFill>
              </a:rPr>
              <a:t>What is the manner of the booking in officers when talking to detainees? Are they empathetic, respectful </a:t>
            </a:r>
            <a:r>
              <a:rPr lang="en-US" spc="-1" dirty="0" err="1">
                <a:solidFill>
                  <a:srgbClr val="000000"/>
                </a:solidFill>
              </a:rPr>
              <a:t>etc</a:t>
            </a:r>
            <a:r>
              <a:rPr lang="en-US" spc="-1" dirty="0">
                <a:solidFill>
                  <a:srgbClr val="000000"/>
                </a:solidFill>
              </a:rPr>
              <a:t>?</a:t>
            </a:r>
          </a:p>
          <a:p>
            <a:pPr marL="457560" indent="-457200">
              <a:lnSpc>
                <a:spcPct val="100000"/>
              </a:lnSpc>
              <a:spcBef>
                <a:spcPts val="1001"/>
              </a:spcBef>
              <a:buClr>
                <a:srgbClr val="000000"/>
              </a:buClr>
            </a:pPr>
            <a:endParaRPr lang="en-US" spc="-1" dirty="0">
              <a:solidFill>
                <a:srgbClr val="000000"/>
              </a:solidFill>
            </a:endParaRPr>
          </a:p>
          <a:p>
            <a:pPr marL="457560" indent="-457200">
              <a:lnSpc>
                <a:spcPct val="100000"/>
              </a:lnSpc>
              <a:spcBef>
                <a:spcPts val="1001"/>
              </a:spcBef>
              <a:buClr>
                <a:srgbClr val="000000"/>
              </a:buClr>
            </a:pPr>
            <a:r>
              <a:rPr lang="en-US" spc="-1" dirty="0">
                <a:solidFill>
                  <a:srgbClr val="000000"/>
                </a:solidFill>
              </a:rPr>
              <a:t>Has the risk assessment been completed sensitively and with individual care for the detainee? </a:t>
            </a:r>
          </a:p>
          <a:p>
            <a:pPr marL="457560" indent="-457200">
              <a:lnSpc>
                <a:spcPct val="100000"/>
              </a:lnSpc>
              <a:spcBef>
                <a:spcPts val="1001"/>
              </a:spcBef>
              <a:buClr>
                <a:srgbClr val="000000"/>
              </a:buClr>
            </a:pPr>
            <a:endParaRPr lang="en-US" spc="-1" dirty="0">
              <a:solidFill>
                <a:srgbClr val="000000"/>
              </a:solidFill>
            </a:endParaRPr>
          </a:p>
          <a:p>
            <a:pPr marL="457560" indent="-457200">
              <a:lnSpc>
                <a:spcPct val="100000"/>
              </a:lnSpc>
              <a:spcBef>
                <a:spcPts val="1001"/>
              </a:spcBef>
              <a:buClr>
                <a:srgbClr val="000000"/>
              </a:buClr>
            </a:pPr>
            <a:r>
              <a:rPr lang="en-US" spc="-1" dirty="0">
                <a:solidFill>
                  <a:srgbClr val="000000"/>
                </a:solidFill>
              </a:rPr>
              <a:t>Where humour is used, is it appropriate? </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1031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69900" y="331596"/>
            <a:ext cx="10860088" cy="1008063"/>
          </a:xfrm>
          <a:prstGeom prst="rect">
            <a:avLst/>
          </a:prstGeom>
          <a:noFill/>
          <a:ln>
            <a:noFill/>
          </a:ln>
        </p:spPr>
        <p:txBody>
          <a:bodyPr anchor="ctr">
            <a:normAutofit/>
          </a:bodyPr>
          <a:lstStyle/>
          <a:p>
            <a:r>
              <a:rPr lang="en-US" sz="3600" b="1" strike="noStrike" spc="-1" dirty="0">
                <a:solidFill>
                  <a:srgbClr val="000000"/>
                </a:solidFill>
                <a:latin typeface="Calibri"/>
              </a:rPr>
              <a:t>Detainee Dignity – Booking In (cont’d)</a:t>
            </a:r>
          </a:p>
        </p:txBody>
      </p:sp>
    </p:spTree>
    <p:extLst>
      <p:ext uri="{BB962C8B-B14F-4D97-AF65-F5344CB8AC3E}">
        <p14:creationId xmlns:p14="http://schemas.microsoft.com/office/powerpoint/2010/main" val="2917822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469943" y="1431257"/>
            <a:ext cx="9023905" cy="5215190"/>
          </a:xfrm>
        </p:spPr>
        <p:txBody>
          <a:bodyPr>
            <a:normAutofit/>
          </a:bodyPr>
          <a:lstStyle/>
          <a:p>
            <a:pPr marL="360" indent="0">
              <a:lnSpc>
                <a:spcPct val="100000"/>
              </a:lnSpc>
              <a:spcBef>
                <a:spcPts val="1001"/>
              </a:spcBef>
              <a:buClr>
                <a:srgbClr val="000000"/>
              </a:buClr>
              <a:buNone/>
            </a:pPr>
            <a:r>
              <a:rPr lang="en-US" sz="2900" spc="-1" dirty="0">
                <a:solidFill>
                  <a:srgbClr val="000000"/>
                </a:solidFill>
              </a:rPr>
              <a:t>What does dignified treatment look like for detainees once they are in a cell? </a:t>
            </a:r>
          </a:p>
          <a:p>
            <a:pPr marL="343260" indent="-342900">
              <a:lnSpc>
                <a:spcPct val="100000"/>
              </a:lnSpc>
              <a:spcBef>
                <a:spcPts val="1001"/>
              </a:spcBef>
              <a:buClr>
                <a:srgbClr val="000000"/>
              </a:buClr>
            </a:pPr>
            <a:endParaRPr lang="en-US" sz="1800" spc="-1" dirty="0">
              <a:solidFill>
                <a:srgbClr val="000000"/>
              </a:solidFill>
            </a:endParaRPr>
          </a:p>
          <a:p>
            <a:pPr marL="343260" indent="-342900">
              <a:lnSpc>
                <a:spcPct val="100000"/>
              </a:lnSpc>
              <a:spcBef>
                <a:spcPts val="1001"/>
              </a:spcBef>
              <a:buClr>
                <a:srgbClr val="000000"/>
              </a:buClr>
            </a:pPr>
            <a:r>
              <a:rPr lang="en-US" sz="2900" spc="-1" dirty="0">
                <a:solidFill>
                  <a:srgbClr val="000000"/>
                </a:solidFill>
              </a:rPr>
              <a:t>Toilet paper available in cell rather than on request.</a:t>
            </a:r>
          </a:p>
          <a:p>
            <a:pPr marL="343260" indent="-342900">
              <a:lnSpc>
                <a:spcPct val="100000"/>
              </a:lnSpc>
              <a:spcBef>
                <a:spcPts val="1001"/>
              </a:spcBef>
              <a:buClr>
                <a:srgbClr val="000000"/>
              </a:buClr>
            </a:pPr>
            <a:endParaRPr lang="en-US" sz="2900" spc="-1" dirty="0">
              <a:solidFill>
                <a:srgbClr val="000000"/>
              </a:solidFill>
            </a:endParaRPr>
          </a:p>
          <a:p>
            <a:pPr marL="343260" indent="-342900">
              <a:lnSpc>
                <a:spcPct val="100000"/>
              </a:lnSpc>
              <a:spcBef>
                <a:spcPts val="1001"/>
              </a:spcBef>
              <a:buClr>
                <a:srgbClr val="000000"/>
              </a:buClr>
            </a:pPr>
            <a:r>
              <a:rPr lang="en-US" sz="2900" spc="-1" dirty="0">
                <a:solidFill>
                  <a:srgbClr val="000000"/>
                </a:solidFill>
              </a:rPr>
              <a:t>Effective menstrual care, offered regularly.</a:t>
            </a:r>
          </a:p>
          <a:p>
            <a:pPr marL="343260" indent="-342900">
              <a:lnSpc>
                <a:spcPct val="100000"/>
              </a:lnSpc>
              <a:spcBef>
                <a:spcPts val="1001"/>
              </a:spcBef>
              <a:buClr>
                <a:srgbClr val="000000"/>
              </a:buClr>
            </a:pPr>
            <a:endParaRPr lang="en-US" sz="2900" spc="-1" dirty="0">
              <a:solidFill>
                <a:srgbClr val="000000"/>
              </a:solidFill>
            </a:endParaRPr>
          </a:p>
          <a:p>
            <a:pPr marL="343260" indent="-342900">
              <a:lnSpc>
                <a:spcPct val="100000"/>
              </a:lnSpc>
              <a:spcBef>
                <a:spcPts val="1001"/>
              </a:spcBef>
              <a:buClr>
                <a:srgbClr val="000000"/>
              </a:buClr>
            </a:pPr>
            <a:r>
              <a:rPr lang="en-US" sz="2900" spc="-1" dirty="0">
                <a:solidFill>
                  <a:srgbClr val="000000"/>
                </a:solidFill>
              </a:rPr>
              <a:t>Have there been examples of </a:t>
            </a:r>
            <a:r>
              <a:rPr lang="en-US" sz="2900" spc="-1" dirty="0" err="1">
                <a:solidFill>
                  <a:srgbClr val="000000"/>
                </a:solidFill>
              </a:rPr>
              <a:t>individualised</a:t>
            </a:r>
            <a:r>
              <a:rPr lang="en-US" sz="2900" spc="-1" dirty="0">
                <a:solidFill>
                  <a:srgbClr val="000000"/>
                </a:solidFill>
              </a:rPr>
              <a:t> care such as belongings, offering showers </a:t>
            </a:r>
            <a:r>
              <a:rPr lang="en-US" sz="2900" spc="-1" dirty="0" err="1">
                <a:solidFill>
                  <a:srgbClr val="000000"/>
                </a:solidFill>
              </a:rPr>
              <a:t>etc</a:t>
            </a:r>
            <a:r>
              <a:rPr lang="en-US" sz="2900" spc="-1" dirty="0">
                <a:solidFill>
                  <a:srgbClr val="000000"/>
                </a:solidFill>
              </a:rPr>
              <a:t>? </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1031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359664" y="293668"/>
            <a:ext cx="10860088" cy="1008063"/>
          </a:xfrm>
          <a:prstGeom prst="rect">
            <a:avLst/>
          </a:prstGeom>
          <a:noFill/>
          <a:ln>
            <a:noFill/>
          </a:ln>
        </p:spPr>
        <p:txBody>
          <a:bodyPr anchor="ctr">
            <a:normAutofit/>
          </a:bodyPr>
          <a:lstStyle/>
          <a:p>
            <a:r>
              <a:rPr lang="en-US" sz="3600" b="1" spc="-1" dirty="0">
                <a:solidFill>
                  <a:srgbClr val="000000"/>
                </a:solidFill>
                <a:latin typeface="Calibri"/>
              </a:rPr>
              <a:t>Detainee Dignity – In the cell</a:t>
            </a:r>
            <a:endParaRPr lang="en-US" sz="3600" b="1" strike="noStrike" spc="-1" dirty="0">
              <a:solidFill>
                <a:srgbClr val="000000"/>
              </a:solidFill>
              <a:latin typeface="Calibri"/>
            </a:endParaRPr>
          </a:p>
        </p:txBody>
      </p:sp>
    </p:spTree>
    <p:extLst>
      <p:ext uri="{BB962C8B-B14F-4D97-AF65-F5344CB8AC3E}">
        <p14:creationId xmlns:p14="http://schemas.microsoft.com/office/powerpoint/2010/main" val="501415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558842" y="1179672"/>
            <a:ext cx="9023905" cy="4820296"/>
          </a:xfrm>
        </p:spPr>
        <p:txBody>
          <a:bodyPr>
            <a:normAutofit fontScale="92500"/>
          </a:bodyPr>
          <a:lstStyle/>
          <a:p>
            <a:pPr marL="360" indent="0">
              <a:lnSpc>
                <a:spcPct val="100000"/>
              </a:lnSpc>
              <a:spcBef>
                <a:spcPts val="1001"/>
              </a:spcBef>
              <a:buClr>
                <a:srgbClr val="000000"/>
              </a:buClr>
              <a:buNone/>
            </a:pPr>
            <a:endParaRPr lang="en-US" sz="1800" spc="-1" dirty="0">
              <a:solidFill>
                <a:srgbClr val="000000"/>
              </a:solidFill>
            </a:endParaRPr>
          </a:p>
          <a:p>
            <a:pPr marL="343260" indent="-342900">
              <a:lnSpc>
                <a:spcPct val="100000"/>
              </a:lnSpc>
              <a:spcBef>
                <a:spcPts val="1001"/>
              </a:spcBef>
              <a:buClr>
                <a:srgbClr val="000000"/>
              </a:buClr>
            </a:pPr>
            <a:r>
              <a:rPr lang="en-US" sz="2900" spc="-1" dirty="0">
                <a:solidFill>
                  <a:srgbClr val="000000"/>
                </a:solidFill>
              </a:rPr>
              <a:t>Has the detainee had clothing removed and dignified replacements given?</a:t>
            </a:r>
          </a:p>
          <a:p>
            <a:pPr marL="343260" indent="-342900">
              <a:lnSpc>
                <a:spcPct val="100000"/>
              </a:lnSpc>
              <a:spcBef>
                <a:spcPts val="1001"/>
              </a:spcBef>
              <a:buClr>
                <a:srgbClr val="000000"/>
              </a:buClr>
            </a:pPr>
            <a:endParaRPr lang="en-US" sz="2900" spc="-1" dirty="0">
              <a:solidFill>
                <a:srgbClr val="000000"/>
              </a:solidFill>
            </a:endParaRPr>
          </a:p>
          <a:p>
            <a:pPr marL="343260" indent="-342900">
              <a:lnSpc>
                <a:spcPct val="100000"/>
              </a:lnSpc>
              <a:spcBef>
                <a:spcPts val="1001"/>
              </a:spcBef>
              <a:buClr>
                <a:srgbClr val="000000"/>
              </a:buClr>
            </a:pPr>
            <a:r>
              <a:rPr lang="en-US" sz="2900" spc="-1" dirty="0">
                <a:solidFill>
                  <a:srgbClr val="000000"/>
                </a:solidFill>
              </a:rPr>
              <a:t>If footwear has been removed, has the detainee been given replacement footwear for moving around the suite? </a:t>
            </a:r>
          </a:p>
          <a:p>
            <a:pPr marL="343260" indent="-342900">
              <a:lnSpc>
                <a:spcPct val="100000"/>
              </a:lnSpc>
              <a:spcBef>
                <a:spcPts val="1001"/>
              </a:spcBef>
              <a:buClr>
                <a:srgbClr val="000000"/>
              </a:buClr>
            </a:pPr>
            <a:endParaRPr lang="en-US" sz="2900" spc="-1" dirty="0">
              <a:solidFill>
                <a:srgbClr val="000000"/>
              </a:solidFill>
            </a:endParaRPr>
          </a:p>
          <a:p>
            <a:pPr marL="343260" indent="-342900">
              <a:lnSpc>
                <a:spcPct val="100000"/>
              </a:lnSpc>
              <a:spcBef>
                <a:spcPts val="1001"/>
              </a:spcBef>
              <a:buClr>
                <a:srgbClr val="000000"/>
              </a:buClr>
            </a:pPr>
            <a:r>
              <a:rPr lang="en-US" sz="2900" spc="-1" dirty="0">
                <a:solidFill>
                  <a:srgbClr val="000000"/>
                </a:solidFill>
              </a:rPr>
              <a:t>Where the detainee is in anti-rip clothing has this been reviewed and consideration given to returning clothes/giving the detainee a custody tracksuit? </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1031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372191" y="373574"/>
            <a:ext cx="10860088" cy="1008063"/>
          </a:xfrm>
          <a:prstGeom prst="rect">
            <a:avLst/>
          </a:prstGeom>
          <a:noFill/>
          <a:ln>
            <a:noFill/>
          </a:ln>
        </p:spPr>
        <p:txBody>
          <a:bodyPr anchor="ctr">
            <a:normAutofit/>
          </a:bodyPr>
          <a:lstStyle/>
          <a:p>
            <a:r>
              <a:rPr lang="en-US" sz="3600" b="1" spc="-1" dirty="0">
                <a:solidFill>
                  <a:srgbClr val="000000"/>
                </a:solidFill>
                <a:latin typeface="Calibri"/>
              </a:rPr>
              <a:t>Detainee Dignity – In the cell (cont’d)</a:t>
            </a:r>
            <a:endParaRPr lang="en-US" sz="3600" b="1" strike="noStrike" spc="-1" dirty="0">
              <a:solidFill>
                <a:srgbClr val="000000"/>
              </a:solidFill>
              <a:latin typeface="Calibri"/>
            </a:endParaRPr>
          </a:p>
        </p:txBody>
      </p:sp>
    </p:spTree>
    <p:extLst>
      <p:ext uri="{BB962C8B-B14F-4D97-AF65-F5344CB8AC3E}">
        <p14:creationId xmlns:p14="http://schemas.microsoft.com/office/powerpoint/2010/main" val="256522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7195</TotalTime>
  <Words>2283</Words>
  <Application>Microsoft Macintosh PowerPoint</Application>
  <PresentationFormat>Widescreen</PresentationFormat>
  <Paragraphs>152</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Dignity and Independent Custody Visiting</vt:lpstr>
      <vt:lpstr>Objectives</vt:lpstr>
      <vt:lpstr>What is dignity? </vt:lpstr>
      <vt:lpstr>Why is dignity important in general? </vt:lpstr>
      <vt:lpstr>What are the benefits of treating detainees with dignity?</vt:lpstr>
      <vt:lpstr>Detainee Dignity – Booking In </vt:lpstr>
      <vt:lpstr>Detainee Dignity – Booking In (cont’d)</vt:lpstr>
      <vt:lpstr>Detainee Dignity – In the cell</vt:lpstr>
      <vt:lpstr>Detainee Dignity – In the cell (cont’d)</vt:lpstr>
      <vt:lpstr>Detainee Dignity – In the cell (cont’d)</vt:lpstr>
      <vt:lpstr>Detainee Dignity – the custody record </vt:lpstr>
      <vt:lpstr>Detainee Dignity – the custody record (cont’d)</vt:lpstr>
      <vt:lpstr>Detainee Dignity  - A Note on Pre-release</vt:lpstr>
      <vt:lpstr>ICV Interactions – Detainee Dignity </vt:lpstr>
      <vt:lpstr>ICV Interactions – Detainee Dignity (cont’d)</vt:lpstr>
      <vt:lpstr>Detainee Dignity Issues – Reporting </vt:lpstr>
      <vt:lpstr>Objectives – a recap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Sherry Ralph</dc:creator>
  <cp:lastModifiedBy>Sherry Ralph</cp:lastModifiedBy>
  <cp:revision>192</cp:revision>
  <cp:lastPrinted>2018-07-13T15:29:00Z</cp:lastPrinted>
  <dcterms:created xsi:type="dcterms:W3CDTF">2017-07-11T13:00:39Z</dcterms:created>
  <dcterms:modified xsi:type="dcterms:W3CDTF">2020-03-04T09:57:33Z</dcterms:modified>
</cp:coreProperties>
</file>