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notesMasterIdLst>
    <p:notesMasterId r:id="rId26"/>
  </p:notesMasterIdLst>
  <p:sldIdLst>
    <p:sldId id="263" r:id="rId2"/>
    <p:sldId id="269" r:id="rId3"/>
    <p:sldId id="290" r:id="rId4"/>
    <p:sldId id="307" r:id="rId5"/>
    <p:sldId id="308" r:id="rId6"/>
    <p:sldId id="310" r:id="rId7"/>
    <p:sldId id="309" r:id="rId8"/>
    <p:sldId id="311" r:id="rId9"/>
    <p:sldId id="312" r:id="rId10"/>
    <p:sldId id="313" r:id="rId11"/>
    <p:sldId id="314" r:id="rId12"/>
    <p:sldId id="315" r:id="rId13"/>
    <p:sldId id="316" r:id="rId14"/>
    <p:sldId id="317" r:id="rId15"/>
    <p:sldId id="318" r:id="rId16"/>
    <p:sldId id="326" r:id="rId17"/>
    <p:sldId id="320" r:id="rId18"/>
    <p:sldId id="327" r:id="rId19"/>
    <p:sldId id="321" r:id="rId20"/>
    <p:sldId id="322" r:id="rId21"/>
    <p:sldId id="324" r:id="rId22"/>
    <p:sldId id="305" r:id="rId23"/>
    <p:sldId id="325"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EA9"/>
    <a:srgbClr val="40918F"/>
    <a:srgbClr val="C8C8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92"/>
    <p:restoredTop sz="92378"/>
  </p:normalViewPr>
  <p:slideViewPr>
    <p:cSldViewPr snapToGrid="0" snapToObjects="1">
      <p:cViewPr varScale="1">
        <p:scale>
          <a:sx n="103" d="100"/>
          <a:sy n="103" d="100"/>
        </p:scale>
        <p:origin x="1184" y="184"/>
      </p:cViewPr>
      <p:guideLst>
        <p:guide orient="horz" pos="2160"/>
        <p:guide pos="3840"/>
      </p:guideLst>
    </p:cSldViewPr>
  </p:slideViewPr>
  <p:notesTextViewPr>
    <p:cViewPr>
      <p:scale>
        <a:sx n="1" d="1"/>
        <a:sy n="1" d="1"/>
      </p:scale>
      <p:origin x="0" y="0"/>
    </p:cViewPr>
  </p:notesTextViewPr>
  <p:notesViewPr>
    <p:cSldViewPr snapToGrid="0" snapToObjects="1">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FD3FD2-E219-7C40-BCBB-599C46E60A43}" type="datetimeFigureOut">
              <a:rPr lang="en-US" smtClean="0"/>
              <a:t>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01AAA4-CEE9-7F42-A8F8-97DF7F292A10}" type="slidenum">
              <a:rPr lang="en-US" smtClean="0"/>
              <a:t>‹#›</a:t>
            </a:fld>
            <a:endParaRPr lang="en-US"/>
          </a:p>
        </p:txBody>
      </p:sp>
    </p:spTree>
    <p:extLst>
      <p:ext uri="{BB962C8B-B14F-4D97-AF65-F5344CB8AC3E}">
        <p14:creationId xmlns:p14="http://schemas.microsoft.com/office/powerpoint/2010/main" val="102345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1</a:t>
            </a:fld>
            <a:endParaRPr lang="en-US"/>
          </a:p>
        </p:txBody>
      </p:sp>
    </p:spTree>
    <p:extLst>
      <p:ext uri="{BB962C8B-B14F-4D97-AF65-F5344CB8AC3E}">
        <p14:creationId xmlns:p14="http://schemas.microsoft.com/office/powerpoint/2010/main" val="1964942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The report also noted that information regarding James mental health and substance misuse should have been </a:t>
            </a:r>
            <a:r>
              <a:rPr lang="en-GB" sz="1200" kern="1200" dirty="0">
                <a:solidFill>
                  <a:schemeClr val="tx1"/>
                </a:solidFill>
                <a:effectLst/>
                <a:latin typeface="+mn-lt"/>
                <a:ea typeface="+mn-ea"/>
                <a:cs typeface="+mn-cs"/>
              </a:rPr>
              <a:t>shared with the Force Control Room or relayed to those awaiting James at Yeovil police station. Further, James’ mother had already specifically requested a mental health assessment, and reiterated as he was in the van that in her view James needed urgent medical attention. Again, this information was not recorded. </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10</a:t>
            </a:fld>
            <a:endParaRPr lang="en-US"/>
          </a:p>
        </p:txBody>
      </p:sp>
    </p:spTree>
    <p:extLst>
      <p:ext uri="{BB962C8B-B14F-4D97-AF65-F5344CB8AC3E}">
        <p14:creationId xmlns:p14="http://schemas.microsoft.com/office/powerpoint/2010/main" val="3806040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Note that James could not be taken to the nearest station as they did not accept people with health needs including mental health needs. This means that James was in the back of the caged van for approximately 45 minutes, in leg restraints and cuffed to the rear.  The process for relevant support and treatment was not followed in James’ case. </a:t>
            </a:r>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11</a:t>
            </a:fld>
            <a:endParaRPr lang="en-US"/>
          </a:p>
        </p:txBody>
      </p:sp>
    </p:spTree>
    <p:extLst>
      <p:ext uri="{BB962C8B-B14F-4D97-AF65-F5344CB8AC3E}">
        <p14:creationId xmlns:p14="http://schemas.microsoft.com/office/powerpoint/2010/main" val="11171665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NOTE: The landscape for using police custody as a place of safety for those under section 136 has continued to change since the report being published in 2017, an update on this is included in a later slide, but this is the information at the time of the then IPCC report. Please ensure that this is clear and let ICVs know that the changes will be briefly covered later in the training. </a:t>
            </a:r>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12</a:t>
            </a:fld>
            <a:endParaRPr lang="en-US"/>
          </a:p>
        </p:txBody>
      </p:sp>
    </p:spTree>
    <p:extLst>
      <p:ext uri="{BB962C8B-B14F-4D97-AF65-F5344CB8AC3E}">
        <p14:creationId xmlns:p14="http://schemas.microsoft.com/office/powerpoint/2010/main" val="20732065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above is taken directly from the then IPCC report. There were further ‘quiet periods’ reported throughout the journey, including the time 5 minutes prior to arrival at </a:t>
            </a:r>
            <a:r>
              <a:rPr lang="en-US" baseline="0" dirty="0" err="1"/>
              <a:t>Yeovil</a:t>
            </a:r>
            <a:r>
              <a:rPr lang="en-US" baseline="0" dirty="0"/>
              <a:t> station but the officers did not stop the van and check on James other than the first time. The officer in the van also radioed ahead and asked for a Taser trained officer to be present when the van containing James arrived at the police station. </a:t>
            </a:r>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13</a:t>
            </a:fld>
            <a:endParaRPr lang="en-US"/>
          </a:p>
        </p:txBody>
      </p:sp>
    </p:spTree>
    <p:extLst>
      <p:ext uri="{BB962C8B-B14F-4D97-AF65-F5344CB8AC3E}">
        <p14:creationId xmlns:p14="http://schemas.microsoft.com/office/powerpoint/2010/main" val="35728010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officers in the van that James was transported in were not able to observe him without stopping the van, getting out and opening the doors. There was no evidence of consideration being given to stopping the journey for the protection of the detainee in this case beyond the first stop whereupon the doors were closed again when James started banging. </a:t>
            </a:r>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14</a:t>
            </a:fld>
            <a:endParaRPr lang="en-US"/>
          </a:p>
        </p:txBody>
      </p:sp>
    </p:spTree>
    <p:extLst>
      <p:ext uri="{BB962C8B-B14F-4D97-AF65-F5344CB8AC3E}">
        <p14:creationId xmlns:p14="http://schemas.microsoft.com/office/powerpoint/2010/main" val="7101399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NOTE: A Cell extraction – a standard process that allows a team of officers to leave the cell one-by-one. This is designed to protect the officers if a prisoner becomes violent. James had been not struggled or shown any signs of violence since arrival at the suite.</a:t>
            </a:r>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15</a:t>
            </a:fld>
            <a:endParaRPr lang="en-US"/>
          </a:p>
        </p:txBody>
      </p:sp>
    </p:spTree>
    <p:extLst>
      <p:ext uri="{BB962C8B-B14F-4D97-AF65-F5344CB8AC3E}">
        <p14:creationId xmlns:p14="http://schemas.microsoft.com/office/powerpoint/2010/main" val="34366172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16</a:t>
            </a:fld>
            <a:endParaRPr lang="en-US"/>
          </a:p>
        </p:txBody>
      </p:sp>
    </p:spTree>
    <p:extLst>
      <p:ext uri="{BB962C8B-B14F-4D97-AF65-F5344CB8AC3E}">
        <p14:creationId xmlns:p14="http://schemas.microsoft.com/office/powerpoint/2010/main" val="27724399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17</a:t>
            </a:fld>
            <a:endParaRPr lang="en-US"/>
          </a:p>
        </p:txBody>
      </p:sp>
    </p:spTree>
    <p:extLst>
      <p:ext uri="{BB962C8B-B14F-4D97-AF65-F5344CB8AC3E}">
        <p14:creationId xmlns:p14="http://schemas.microsoft.com/office/powerpoint/2010/main" val="951085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NOTE: here is the link for the video: https://</a:t>
            </a:r>
            <a:r>
              <a:rPr lang="en-US" baseline="0" dirty="0" err="1"/>
              <a:t>icva.org.uk</a:t>
            </a:r>
            <a:r>
              <a:rPr lang="en-US" baseline="0" dirty="0"/>
              <a:t>/the-mental-health-act-and-custody-visiting/  </a:t>
            </a:r>
          </a:p>
          <a:p>
            <a:endParaRPr lang="en-US" baseline="0" dirty="0"/>
          </a:p>
          <a:p>
            <a:r>
              <a:rPr lang="en-US" baseline="0" dirty="0"/>
              <a:t>The report contains details of varying improvements since 2010, but you this video from </a:t>
            </a:r>
            <a:r>
              <a:rPr lang="en-US" baseline="0" dirty="0" err="1"/>
              <a:t>Isp</a:t>
            </a:r>
            <a:r>
              <a:rPr lang="en-US" baseline="0" dirty="0"/>
              <a:t> Michael Brown was recorded for ICVs and will make a nice break from slides. It explains the changes to the mental health act and using police custody as a place of safety https://</a:t>
            </a:r>
            <a:r>
              <a:rPr lang="en-US" baseline="0" dirty="0" err="1"/>
              <a:t>icva.org.uk</a:t>
            </a:r>
            <a:r>
              <a:rPr lang="en-US" baseline="0" dirty="0"/>
              <a:t>/the-mental-health-act-and-custody-visiting/ </a:t>
            </a:r>
          </a:p>
        </p:txBody>
      </p:sp>
      <p:sp>
        <p:nvSpPr>
          <p:cNvPr id="4" name="Slide Number Placeholder 3"/>
          <p:cNvSpPr>
            <a:spLocks noGrp="1"/>
          </p:cNvSpPr>
          <p:nvPr>
            <p:ph type="sldNum" sz="quarter" idx="10"/>
          </p:nvPr>
        </p:nvSpPr>
        <p:spPr/>
        <p:txBody>
          <a:bodyPr/>
          <a:lstStyle/>
          <a:p>
            <a:fld id="{FF01AAA4-CEE9-7F42-A8F8-97DF7F292A10}" type="slidenum">
              <a:rPr lang="en-US" smtClean="0"/>
              <a:t>18</a:t>
            </a:fld>
            <a:endParaRPr lang="en-US"/>
          </a:p>
        </p:txBody>
      </p:sp>
    </p:spTree>
    <p:extLst>
      <p:ext uri="{BB962C8B-B14F-4D97-AF65-F5344CB8AC3E}">
        <p14:creationId xmlns:p14="http://schemas.microsoft.com/office/powerpoint/2010/main" val="22024525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This slide represents some of the comments made by force staff regarding James. This slide and Tony’s comment on the next slide are quite emotive. Please make sure you check in with ICVs at the end of the training to ensure that they are ok. </a:t>
            </a:r>
          </a:p>
          <a:p>
            <a:r>
              <a:rPr lang="en-US" baseline="0" dirty="0"/>
              <a:t>Please note that these comments are taken directly from Tony Herbert’s address to ICVs at ICVAs 2019 conference. </a:t>
            </a:r>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19</a:t>
            </a:fld>
            <a:endParaRPr lang="en-US"/>
          </a:p>
        </p:txBody>
      </p:sp>
    </p:spTree>
    <p:extLst>
      <p:ext uri="{BB962C8B-B14F-4D97-AF65-F5344CB8AC3E}">
        <p14:creationId xmlns:p14="http://schemas.microsoft.com/office/powerpoint/2010/main" val="2629881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This bitesize is in response to requests from ICVs at ICVAs National Conference 2019 where James’ father spoke regarding the death of his son and his hopes for deaths in custody to be avoided in future. </a:t>
            </a:r>
          </a:p>
          <a:p>
            <a:r>
              <a:rPr lang="en-US" dirty="0"/>
              <a:t>Please note that the training will refer to the IPCC throughout. The IPCC, (Independent Police Complaints Commission), has now been renamed as the IOPC, (Independent Office for Police Conduct), and the link for their website for further information on police complaints, including learning the lessons briefings, is https://</a:t>
            </a:r>
            <a:r>
              <a:rPr lang="en-US" dirty="0" err="1"/>
              <a:t>policeconduct.gov.uk</a:t>
            </a:r>
            <a:r>
              <a:rPr lang="en-US" dirty="0"/>
              <a:t>  </a:t>
            </a:r>
            <a:r>
              <a:rPr lang="en-US" b="1" dirty="0">
                <a:solidFill>
                  <a:srgbClr val="FF0000"/>
                </a:solidFill>
              </a:rPr>
              <a:t>ICVA has produced a detailed briefing to go alongside of the bitesize and this should be given to ICVs either at the time of after the training, and read by the trainer prior to delivering the training. </a:t>
            </a:r>
          </a:p>
        </p:txBody>
      </p:sp>
      <p:sp>
        <p:nvSpPr>
          <p:cNvPr id="4" name="Slide Number Placeholder 3"/>
          <p:cNvSpPr>
            <a:spLocks noGrp="1"/>
          </p:cNvSpPr>
          <p:nvPr>
            <p:ph type="sldNum" sz="quarter" idx="10"/>
          </p:nvPr>
        </p:nvSpPr>
        <p:spPr/>
        <p:txBody>
          <a:bodyPr/>
          <a:lstStyle/>
          <a:p>
            <a:fld id="{FF01AAA4-CEE9-7F42-A8F8-97DF7F292A10}" type="slidenum">
              <a:rPr lang="en-US" smtClean="0"/>
              <a:t>2</a:t>
            </a:fld>
            <a:endParaRPr lang="en-US"/>
          </a:p>
        </p:txBody>
      </p:sp>
    </p:spTree>
    <p:extLst>
      <p:ext uri="{BB962C8B-B14F-4D97-AF65-F5344CB8AC3E}">
        <p14:creationId xmlns:p14="http://schemas.microsoft.com/office/powerpoint/2010/main" val="2536871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Please note that these comments are taken directly from Tony Herbert’s address to ICVs at ICVAs 2019 conference. </a:t>
            </a:r>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20</a:t>
            </a:fld>
            <a:endParaRPr lang="en-US"/>
          </a:p>
        </p:txBody>
      </p:sp>
    </p:spTree>
    <p:extLst>
      <p:ext uri="{BB962C8B-B14F-4D97-AF65-F5344CB8AC3E}">
        <p14:creationId xmlns:p14="http://schemas.microsoft.com/office/powerpoint/2010/main" val="37361543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NOTE: Talk to ICVs about their gut feelings, allow time for them to express times where they have been in custody and something didn’t feel right. Also reiterate that positive reports are to be welcomed too. </a:t>
            </a:r>
          </a:p>
        </p:txBody>
      </p:sp>
      <p:sp>
        <p:nvSpPr>
          <p:cNvPr id="4" name="Slide Number Placeholder 3"/>
          <p:cNvSpPr>
            <a:spLocks noGrp="1"/>
          </p:cNvSpPr>
          <p:nvPr>
            <p:ph type="sldNum" sz="quarter" idx="10"/>
          </p:nvPr>
        </p:nvSpPr>
        <p:spPr/>
        <p:txBody>
          <a:bodyPr/>
          <a:lstStyle/>
          <a:p>
            <a:fld id="{FF01AAA4-CEE9-7F42-A8F8-97DF7F292A10}" type="slidenum">
              <a:rPr lang="en-US" smtClean="0"/>
              <a:t>21</a:t>
            </a:fld>
            <a:endParaRPr lang="en-US"/>
          </a:p>
        </p:txBody>
      </p:sp>
    </p:spTree>
    <p:extLst>
      <p:ext uri="{BB962C8B-B14F-4D97-AF65-F5344CB8AC3E}">
        <p14:creationId xmlns:p14="http://schemas.microsoft.com/office/powerpoint/2010/main" val="14613342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22</a:t>
            </a:fld>
            <a:endParaRPr lang="en-US"/>
          </a:p>
        </p:txBody>
      </p:sp>
    </p:spTree>
    <p:extLst>
      <p:ext uri="{BB962C8B-B14F-4D97-AF65-F5344CB8AC3E}">
        <p14:creationId xmlns:p14="http://schemas.microsoft.com/office/powerpoint/2010/main" val="24425811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This is taken from the closing of Tony Herbert's speech at the ICV National Conference 2019. With thanks to Tony for speaking, and his continued support of ICVA and custody visiting. </a:t>
            </a:r>
          </a:p>
        </p:txBody>
      </p:sp>
      <p:sp>
        <p:nvSpPr>
          <p:cNvPr id="4" name="Slide Number Placeholder 3"/>
          <p:cNvSpPr>
            <a:spLocks noGrp="1"/>
          </p:cNvSpPr>
          <p:nvPr>
            <p:ph type="sldNum" sz="quarter" idx="10"/>
          </p:nvPr>
        </p:nvSpPr>
        <p:spPr/>
        <p:txBody>
          <a:bodyPr/>
          <a:lstStyle/>
          <a:p>
            <a:fld id="{FF01AAA4-CEE9-7F42-A8F8-97DF7F292A10}" type="slidenum">
              <a:rPr lang="en-US" smtClean="0"/>
              <a:t>23</a:t>
            </a:fld>
            <a:endParaRPr lang="en-US"/>
          </a:p>
        </p:txBody>
      </p:sp>
    </p:spTree>
    <p:extLst>
      <p:ext uri="{BB962C8B-B14F-4D97-AF65-F5344CB8AC3E}">
        <p14:creationId xmlns:p14="http://schemas.microsoft.com/office/powerpoint/2010/main" val="3369089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a:t>
            </a:r>
            <a:r>
              <a:rPr lang="en-US" baseline="0" dirty="0"/>
              <a:t> slide to take questions – Again check in with ICVs that they are ok and not too upset when they leave. Tony Herbert speaks at events, which is obviously difficult for him, but he does so in the hope that by raising awareness, what what happened to James will not happen to any others. </a:t>
            </a:r>
            <a:endParaRPr lang="en-US" dirty="0"/>
          </a:p>
        </p:txBody>
      </p:sp>
      <p:sp>
        <p:nvSpPr>
          <p:cNvPr id="4" name="Slide Number Placeholder 3"/>
          <p:cNvSpPr>
            <a:spLocks noGrp="1"/>
          </p:cNvSpPr>
          <p:nvPr>
            <p:ph type="sldNum" sz="quarter" idx="10"/>
          </p:nvPr>
        </p:nvSpPr>
        <p:spPr/>
        <p:txBody>
          <a:bodyPr/>
          <a:lstStyle/>
          <a:p>
            <a:fld id="{FF01AAA4-CEE9-7F42-A8F8-97DF7F292A10}" type="slidenum">
              <a:rPr lang="en-US" smtClean="0"/>
              <a:t>24</a:t>
            </a:fld>
            <a:endParaRPr lang="en-US"/>
          </a:p>
        </p:txBody>
      </p:sp>
    </p:spTree>
    <p:extLst>
      <p:ext uri="{BB962C8B-B14F-4D97-AF65-F5344CB8AC3E}">
        <p14:creationId xmlns:p14="http://schemas.microsoft.com/office/powerpoint/2010/main" val="135942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NOTE:  The full report can be downloaded from this link, https://</a:t>
            </a:r>
            <a:r>
              <a:rPr lang="en-US" baseline="0" dirty="0" err="1"/>
              <a:t>www.inquest.org.uk</a:t>
            </a:r>
            <a:r>
              <a:rPr lang="en-US" baseline="0" dirty="0"/>
              <a:t>/Handlers/</a:t>
            </a:r>
            <a:r>
              <a:rPr lang="en-US" baseline="0" dirty="0" err="1"/>
              <a:t>Download.ashx?IDMF</a:t>
            </a:r>
            <a:r>
              <a:rPr lang="en-US" baseline="0" dirty="0"/>
              <a:t>=9c391601-ff1d-4a22-95e5-3581f9ad581c </a:t>
            </a:r>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3</a:t>
            </a:fld>
            <a:endParaRPr lang="en-US"/>
          </a:p>
        </p:txBody>
      </p:sp>
    </p:spTree>
    <p:extLst>
      <p:ext uri="{BB962C8B-B14F-4D97-AF65-F5344CB8AC3E}">
        <p14:creationId xmlns:p14="http://schemas.microsoft.com/office/powerpoint/2010/main" val="3996295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4</a:t>
            </a:fld>
            <a:endParaRPr lang="en-US"/>
          </a:p>
        </p:txBody>
      </p:sp>
    </p:spTree>
    <p:extLst>
      <p:ext uri="{BB962C8B-B14F-4D97-AF65-F5344CB8AC3E}">
        <p14:creationId xmlns:p14="http://schemas.microsoft.com/office/powerpoint/2010/main" val="880360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Please note that the information contained in the next 12 slides is all taken from the IPCC report although is heavily abridged. The ICVA briefing to accompany the training has significantly more detail for each section. </a:t>
            </a:r>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5</a:t>
            </a:fld>
            <a:endParaRPr lang="en-US"/>
          </a:p>
        </p:txBody>
      </p:sp>
    </p:spTree>
    <p:extLst>
      <p:ext uri="{BB962C8B-B14F-4D97-AF65-F5344CB8AC3E}">
        <p14:creationId xmlns:p14="http://schemas.microsoft.com/office/powerpoint/2010/main" val="649005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6</a:t>
            </a:fld>
            <a:endParaRPr lang="en-US"/>
          </a:p>
        </p:txBody>
      </p:sp>
    </p:spTree>
    <p:extLst>
      <p:ext uri="{BB962C8B-B14F-4D97-AF65-F5344CB8AC3E}">
        <p14:creationId xmlns:p14="http://schemas.microsoft.com/office/powerpoint/2010/main" val="2450537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pc="-1" dirty="0">
                <a:solidFill>
                  <a:srgbClr val="000000"/>
                </a:solidFill>
              </a:rPr>
              <a:t>James’ father noted that James was usually a polite and co-operative individual. </a:t>
            </a:r>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7</a:t>
            </a:fld>
            <a:endParaRPr lang="en-US"/>
          </a:p>
        </p:txBody>
      </p:sp>
    </p:spTree>
    <p:extLst>
      <p:ext uri="{BB962C8B-B14F-4D97-AF65-F5344CB8AC3E}">
        <p14:creationId xmlns:p14="http://schemas.microsoft.com/office/powerpoint/2010/main" val="58192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8</a:t>
            </a:fld>
            <a:endParaRPr lang="en-US"/>
          </a:p>
        </p:txBody>
      </p:sp>
    </p:spTree>
    <p:extLst>
      <p:ext uri="{BB962C8B-B14F-4D97-AF65-F5344CB8AC3E}">
        <p14:creationId xmlns:p14="http://schemas.microsoft.com/office/powerpoint/2010/main" val="418686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NOTE: James had two lots of leg restraints, and was initially handcuffed to the front, which was then changed to being handcuffed at the back as the restraint continued and prior to him being placed in the back of the caged van. </a:t>
            </a:r>
          </a:p>
          <a:p>
            <a:endParaRPr lang="en-US" baseline="0" dirty="0"/>
          </a:p>
        </p:txBody>
      </p:sp>
      <p:sp>
        <p:nvSpPr>
          <p:cNvPr id="4" name="Slide Number Placeholder 3"/>
          <p:cNvSpPr>
            <a:spLocks noGrp="1"/>
          </p:cNvSpPr>
          <p:nvPr>
            <p:ph type="sldNum" sz="quarter" idx="10"/>
          </p:nvPr>
        </p:nvSpPr>
        <p:spPr/>
        <p:txBody>
          <a:bodyPr/>
          <a:lstStyle/>
          <a:p>
            <a:fld id="{FF01AAA4-CEE9-7F42-A8F8-97DF7F292A10}" type="slidenum">
              <a:rPr lang="en-US" smtClean="0"/>
              <a:t>9</a:t>
            </a:fld>
            <a:endParaRPr lang="en-US"/>
          </a:p>
        </p:txBody>
      </p:sp>
    </p:spTree>
    <p:extLst>
      <p:ext uri="{BB962C8B-B14F-4D97-AF65-F5344CB8AC3E}">
        <p14:creationId xmlns:p14="http://schemas.microsoft.com/office/powerpoint/2010/main" val="2938380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4421A7-81B1-744F-B112-F12221038555}"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4421A7-81B1-744F-B112-F12221038555}"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4421A7-81B1-744F-B112-F12221038555}"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4421A7-81B1-744F-B112-F12221038555}"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4421A7-81B1-744F-B112-F12221038555}" type="datetimeFigureOut">
              <a:rPr lang="en-US" smtClean="0"/>
              <a:t>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4421A7-81B1-744F-B112-F12221038555}" type="datetimeFigureOut">
              <a:rPr lang="en-US" smtClean="0"/>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4421A7-81B1-744F-B112-F12221038555}" type="datetimeFigureOut">
              <a:rPr lang="en-US" smtClean="0"/>
              <a:t>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4421A7-81B1-744F-B112-F12221038555}" type="datetimeFigureOut">
              <a:rPr lang="en-US" smtClean="0"/>
              <a:t>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4421A7-81B1-744F-B112-F12221038555}" type="datetimeFigureOut">
              <a:rPr lang="en-US" smtClean="0"/>
              <a:t>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4421A7-81B1-744F-B112-F12221038555}" type="datetimeFigureOut">
              <a:rPr lang="en-US" smtClean="0"/>
              <a:t>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4421A7-81B1-744F-B112-F12221038555}" type="datetimeFigureOut">
              <a:rPr lang="en-US" smtClean="0"/>
              <a:t>12/20/19</a:t>
            </a:fld>
            <a:endParaRPr lang="en-US"/>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7812DFFE-EB71-7544-B13E-EC7BA1BC8D6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4421A7-81B1-744F-B112-F12221038555}" type="datetimeFigureOut">
              <a:rPr lang="en-US" smtClean="0"/>
              <a:t>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12DFFE-EB71-7544-B13E-EC7BA1BC8D65}" type="slidenum">
              <a:rPr lang="en-US" smtClean="0"/>
              <a:t>‹#›</a:t>
            </a:fld>
            <a:endParaRPr lang="en-US"/>
          </a:p>
        </p:txBody>
      </p:sp>
    </p:spTree>
    <p:extLst>
      <p:ext uri="{BB962C8B-B14F-4D97-AF65-F5344CB8AC3E}">
        <p14:creationId xmlns:p14="http://schemas.microsoft.com/office/powerpoint/2010/main" val="1308500750"/>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3171"/>
            <a:ext cx="10515600" cy="2898775"/>
          </a:xfrm>
        </p:spPr>
        <p:txBody>
          <a:bodyPr>
            <a:normAutofit fontScale="90000"/>
          </a:bodyPr>
          <a:lstStyle/>
          <a:p>
            <a:r>
              <a:rPr lang="en-US" sz="6000" b="1" spc="-1" dirty="0">
                <a:solidFill>
                  <a:srgbClr val="000000"/>
                </a:solidFill>
                <a:latin typeface="+mn-lt"/>
              </a:rPr>
              <a:t>Six Missed Chances:</a:t>
            </a:r>
            <a:br>
              <a:rPr lang="en-US" sz="6000" b="1" spc="-1" dirty="0">
                <a:solidFill>
                  <a:srgbClr val="000000"/>
                </a:solidFill>
                <a:latin typeface="+mn-lt"/>
              </a:rPr>
            </a:br>
            <a:br>
              <a:rPr lang="en-US" sz="6000" b="1" spc="-1" dirty="0">
                <a:solidFill>
                  <a:srgbClr val="000000"/>
                </a:solidFill>
                <a:latin typeface="+mn-lt"/>
              </a:rPr>
            </a:br>
            <a:r>
              <a:rPr lang="en-GB" dirty="0">
                <a:latin typeface="+mn-lt"/>
              </a:rPr>
              <a:t>How a different approach to policing people with mental health problems could have prevented James Herbert’s death in custody </a:t>
            </a:r>
            <a:br>
              <a:rPr lang="en-GB" sz="6000" dirty="0">
                <a:latin typeface="+mn-lt"/>
              </a:rPr>
            </a:br>
            <a:endParaRPr lang="en-US" sz="6000" spc="-1" dirty="0">
              <a:solidFill>
                <a:srgbClr val="000000"/>
              </a:solidFill>
              <a:latin typeface="+mn-lt"/>
            </a:endParaRPr>
          </a:p>
        </p:txBody>
      </p:sp>
      <p:sp>
        <p:nvSpPr>
          <p:cNvPr id="3" name="Content Placeholder 2"/>
          <p:cNvSpPr>
            <a:spLocks noGrp="1"/>
          </p:cNvSpPr>
          <p:nvPr>
            <p:ph idx="1"/>
          </p:nvPr>
        </p:nvSpPr>
        <p:spPr>
          <a:xfrm>
            <a:off x="838200" y="5063475"/>
            <a:ext cx="7164509" cy="791734"/>
          </a:xfrm>
        </p:spPr>
        <p:txBody>
          <a:bodyPr>
            <a:noAutofit/>
          </a:bodyPr>
          <a:lstStyle/>
          <a:p>
            <a:pPr marL="0" indent="0">
              <a:buNone/>
            </a:pPr>
            <a:r>
              <a:rPr lang="en-US" sz="3200" dirty="0"/>
              <a:t>Bitesize training for ICVs</a:t>
            </a:r>
          </a:p>
          <a:p>
            <a:pPr marL="0" indent="0">
              <a:buNone/>
            </a:pPr>
            <a:r>
              <a:rPr lang="en-US" sz="3200" dirty="0"/>
              <a:t>Dec 2019</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8580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70785"/>
            <a:ext cx="2139353" cy="2139353"/>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70785"/>
            <a:ext cx="2139353" cy="2139353"/>
          </a:xfrm>
          <a:prstGeom prst="rect">
            <a:avLst/>
          </a:prstGeom>
        </p:spPr>
      </p:pic>
    </p:spTree>
    <p:extLst>
      <p:ext uri="{BB962C8B-B14F-4D97-AF65-F5344CB8AC3E}">
        <p14:creationId xmlns:p14="http://schemas.microsoft.com/office/powerpoint/2010/main" val="1137513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544499" y="1423171"/>
            <a:ext cx="8936649" cy="4862305"/>
          </a:xfrm>
        </p:spPr>
        <p:txBody>
          <a:bodyPr>
            <a:normAutofit/>
          </a:bodyPr>
          <a:lstStyle/>
          <a:p>
            <a:pPr marL="0" indent="0">
              <a:buNone/>
            </a:pPr>
            <a:endParaRPr lang="en-GB" b="1" dirty="0"/>
          </a:p>
          <a:p>
            <a:pPr marL="0" indent="0">
              <a:buNone/>
            </a:pPr>
            <a:endParaRPr lang="en-GB" b="1" dirty="0"/>
          </a:p>
          <a:p>
            <a:pPr marL="0" indent="0">
              <a:buNone/>
            </a:pPr>
            <a:r>
              <a:rPr lang="en-GB" b="1" dirty="0"/>
              <a:t>Officers should consider reducing restraint if it’s counterproductive - </a:t>
            </a:r>
            <a:r>
              <a:rPr lang="en-GB" i="1" dirty="0"/>
              <a:t>In 2010, best practice guidance emphasised that – for anyone – restraint should be used for the shortest possible time, and with the minimum possible restraint. That guidance remains. </a:t>
            </a:r>
            <a:endParaRPr lang="en-GB" b="1" i="1" dirty="0"/>
          </a:p>
          <a:p>
            <a:pPr marL="0" indent="0">
              <a:buNone/>
            </a:pPr>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57201" y="572524"/>
            <a:ext cx="10860088" cy="1008063"/>
          </a:xfrm>
          <a:prstGeom prst="rect">
            <a:avLst/>
          </a:prstGeom>
          <a:noFill/>
          <a:ln>
            <a:noFill/>
          </a:ln>
        </p:spPr>
        <p:txBody>
          <a:bodyPr anchor="ctr">
            <a:normAutofit/>
          </a:bodyPr>
          <a:lstStyle/>
          <a:p>
            <a:r>
              <a:rPr lang="en-US" sz="3600" spc="-1" dirty="0">
                <a:solidFill>
                  <a:srgbClr val="000000"/>
                </a:solidFill>
                <a:latin typeface="Calibri"/>
              </a:rPr>
              <a:t>Chance 3 – what </a:t>
            </a:r>
            <a:r>
              <a:rPr lang="en-US" sz="3600" b="1" spc="-1" dirty="0">
                <a:solidFill>
                  <a:srgbClr val="000000"/>
                </a:solidFill>
                <a:latin typeface="Calibri"/>
              </a:rPr>
              <a:t>should</a:t>
            </a:r>
            <a:r>
              <a:rPr lang="en-US" sz="3600" spc="-1" dirty="0">
                <a:solidFill>
                  <a:srgbClr val="000000"/>
                </a:solidFill>
                <a:latin typeface="Calibri"/>
              </a:rPr>
              <a:t> have happened?</a:t>
            </a:r>
            <a:endParaRPr lang="en-US" sz="3600" b="0" strike="noStrike" spc="-1" dirty="0">
              <a:solidFill>
                <a:srgbClr val="000000"/>
              </a:solidFill>
              <a:latin typeface="Calibri"/>
            </a:endParaRPr>
          </a:p>
        </p:txBody>
      </p:sp>
    </p:spTree>
    <p:extLst>
      <p:ext uri="{BB962C8B-B14F-4D97-AF65-F5344CB8AC3E}">
        <p14:creationId xmlns:p14="http://schemas.microsoft.com/office/powerpoint/2010/main" val="3624735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593258" y="1627197"/>
            <a:ext cx="9086313" cy="4793692"/>
          </a:xfrm>
        </p:spPr>
        <p:txBody>
          <a:bodyPr>
            <a:normAutofit/>
          </a:bodyPr>
          <a:lstStyle/>
          <a:p>
            <a:r>
              <a:rPr lang="en-GB" dirty="0"/>
              <a:t>The first PC told the inquest that he detained James under section 136. This meant that James had to be taken to either Yeovil or Bath because they were the nearest police stations that could be used as a “place of safety.”</a:t>
            </a:r>
          </a:p>
          <a:p>
            <a:pPr marL="0" indent="0">
              <a:buNone/>
            </a:pPr>
            <a:endParaRPr lang="en-GB" dirty="0"/>
          </a:p>
          <a:p>
            <a:r>
              <a:rPr lang="en-GB" dirty="0"/>
              <a:t>The use of section 136 may well have been appropriate (at this time). James inarguably was in immediate need of care and medical attention. However, once section 136 is applied, it should trigger a process to get relevant support and treatment for the patient being detained. </a:t>
            </a:r>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57201" y="368861"/>
            <a:ext cx="10860088" cy="1008063"/>
          </a:xfrm>
          <a:prstGeom prst="rect">
            <a:avLst/>
          </a:prstGeom>
          <a:noFill/>
          <a:ln>
            <a:noFill/>
          </a:ln>
        </p:spPr>
        <p:txBody>
          <a:bodyPr anchor="ctr">
            <a:normAutofit fontScale="90000"/>
          </a:bodyPr>
          <a:lstStyle/>
          <a:p>
            <a:r>
              <a:rPr lang="en-US" sz="3600" b="1" spc="-1" dirty="0">
                <a:solidFill>
                  <a:srgbClr val="000000"/>
                </a:solidFill>
                <a:latin typeface="Calibri"/>
              </a:rPr>
              <a:t>Chance </a:t>
            </a:r>
            <a:r>
              <a:rPr lang="en-US" sz="3600" b="1" spc="-1" dirty="0">
                <a:solidFill>
                  <a:srgbClr val="000000"/>
                </a:solidFill>
                <a:latin typeface="+mn-lt"/>
              </a:rPr>
              <a:t>4 </a:t>
            </a:r>
            <a:r>
              <a:rPr lang="en-US" sz="3100" b="1" spc="-1" dirty="0">
                <a:solidFill>
                  <a:srgbClr val="000000"/>
                </a:solidFill>
                <a:latin typeface="+mn-lt"/>
              </a:rPr>
              <a:t>– </a:t>
            </a:r>
            <a:r>
              <a:rPr lang="en-GB" sz="3100" b="1" dirty="0">
                <a:latin typeface="+mn-lt"/>
              </a:rPr>
              <a:t>The decision to take James to a police station: a missed chance to get immediate mental health support </a:t>
            </a:r>
            <a:endParaRPr lang="en-US" sz="3600" b="1" strike="noStrike" spc="-1" dirty="0">
              <a:solidFill>
                <a:srgbClr val="000000"/>
              </a:solidFill>
              <a:latin typeface="+mn-lt"/>
            </a:endParaRPr>
          </a:p>
        </p:txBody>
      </p:sp>
    </p:spTree>
    <p:extLst>
      <p:ext uri="{BB962C8B-B14F-4D97-AF65-F5344CB8AC3E}">
        <p14:creationId xmlns:p14="http://schemas.microsoft.com/office/powerpoint/2010/main" val="615552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469900" y="1408112"/>
            <a:ext cx="9112816" cy="5012780"/>
          </a:xfrm>
        </p:spPr>
        <p:txBody>
          <a:bodyPr>
            <a:normAutofit fontScale="92500" lnSpcReduction="20000"/>
          </a:bodyPr>
          <a:lstStyle/>
          <a:p>
            <a:r>
              <a:rPr lang="en-GB" dirty="0"/>
              <a:t>The individual should be told clearly that they are being detained under section 136 and, if possible, be given some explanation of what this means and the reasons for it.</a:t>
            </a:r>
          </a:p>
          <a:p>
            <a:endParaRPr lang="en-GB" i="1" dirty="0"/>
          </a:p>
          <a:p>
            <a:r>
              <a:rPr lang="en-GB" dirty="0"/>
              <a:t>The person should be taken to a non-police place of safety.</a:t>
            </a:r>
          </a:p>
          <a:p>
            <a:endParaRPr lang="en-GB" dirty="0"/>
          </a:p>
          <a:p>
            <a:r>
              <a:rPr lang="en-GB" dirty="0"/>
              <a:t>Even in police custody, the individual must be treated as a patient.</a:t>
            </a:r>
          </a:p>
          <a:p>
            <a:endParaRPr lang="en-GB" dirty="0"/>
          </a:p>
          <a:p>
            <a:r>
              <a:rPr lang="en-GB" dirty="0"/>
              <a:t>A mental health assessment should be requested.</a:t>
            </a:r>
          </a:p>
          <a:p>
            <a:endParaRPr lang="en-GB" dirty="0"/>
          </a:p>
          <a:p>
            <a:r>
              <a:rPr lang="en-GB" dirty="0"/>
              <a:t>Ambulances should be used to take someone to a place of safety. </a:t>
            </a:r>
          </a:p>
          <a:p>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57200" y="250825"/>
            <a:ext cx="10860088" cy="1008063"/>
          </a:xfrm>
          <a:prstGeom prst="rect">
            <a:avLst/>
          </a:prstGeom>
          <a:noFill/>
          <a:ln>
            <a:noFill/>
          </a:ln>
        </p:spPr>
        <p:txBody>
          <a:bodyPr anchor="ctr">
            <a:normAutofit/>
          </a:bodyPr>
          <a:lstStyle/>
          <a:p>
            <a:r>
              <a:rPr lang="en-US" sz="3600" spc="-1" dirty="0">
                <a:solidFill>
                  <a:srgbClr val="000000"/>
                </a:solidFill>
                <a:latin typeface="Calibri"/>
              </a:rPr>
              <a:t>Chance 4 – what </a:t>
            </a:r>
            <a:r>
              <a:rPr lang="en-US" sz="3600" b="1" spc="-1" dirty="0">
                <a:solidFill>
                  <a:srgbClr val="000000"/>
                </a:solidFill>
                <a:latin typeface="Calibri"/>
              </a:rPr>
              <a:t>should</a:t>
            </a:r>
            <a:r>
              <a:rPr lang="en-US" sz="3600" spc="-1" dirty="0">
                <a:solidFill>
                  <a:srgbClr val="000000"/>
                </a:solidFill>
                <a:latin typeface="Calibri"/>
              </a:rPr>
              <a:t> have happened?</a:t>
            </a:r>
            <a:endParaRPr lang="en-US" sz="3600" b="0" strike="noStrike" spc="-1" dirty="0">
              <a:solidFill>
                <a:srgbClr val="000000"/>
              </a:solidFill>
              <a:latin typeface="Calibri"/>
            </a:endParaRPr>
          </a:p>
        </p:txBody>
      </p:sp>
    </p:spTree>
    <p:extLst>
      <p:ext uri="{BB962C8B-B14F-4D97-AF65-F5344CB8AC3E}">
        <p14:creationId xmlns:p14="http://schemas.microsoft.com/office/powerpoint/2010/main" val="1367746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544497" y="1674347"/>
            <a:ext cx="8936651" cy="4531346"/>
          </a:xfrm>
        </p:spPr>
        <p:txBody>
          <a:bodyPr>
            <a:normAutofit/>
          </a:bodyPr>
          <a:lstStyle/>
          <a:p>
            <a:r>
              <a:rPr lang="en-GB" dirty="0"/>
              <a:t>According to the accounts of the officers in the van, James continued to struggle during the journey. They could hear him shouting and banging. At one point, he went quiet, so they stopped the van. </a:t>
            </a:r>
          </a:p>
          <a:p>
            <a:endParaRPr lang="en-GB" dirty="0"/>
          </a:p>
          <a:p>
            <a:r>
              <a:rPr lang="en-GB" dirty="0"/>
              <a:t>The officers were both in the front of the van. According to their accounts, they got out and called to James as he had become quiet during the journey, but he did not respond. When they opened the doors, he began to shout and bang again, so they closed the doors and resumed their journey. </a:t>
            </a:r>
          </a:p>
          <a:p>
            <a:endParaRPr lang="en-GB" sz="3000" dirty="0"/>
          </a:p>
          <a:p>
            <a:pPr marL="0" indent="0">
              <a:buNone/>
            </a:pPr>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57201" y="383945"/>
            <a:ext cx="10860088" cy="1008063"/>
          </a:xfrm>
          <a:prstGeom prst="rect">
            <a:avLst/>
          </a:prstGeom>
          <a:noFill/>
          <a:ln>
            <a:noFill/>
          </a:ln>
        </p:spPr>
        <p:txBody>
          <a:bodyPr anchor="ctr">
            <a:noAutofit/>
          </a:bodyPr>
          <a:lstStyle/>
          <a:p>
            <a:r>
              <a:rPr lang="en-US" sz="3200" b="1" spc="-1" dirty="0">
                <a:solidFill>
                  <a:srgbClr val="000000"/>
                </a:solidFill>
                <a:latin typeface="+mn-lt"/>
              </a:rPr>
              <a:t>Chance 5 – </a:t>
            </a:r>
            <a:r>
              <a:rPr lang="en-GB" sz="3200" b="1" dirty="0">
                <a:latin typeface="+mn-lt"/>
              </a:rPr>
              <a:t>During the journey: a missed chance to check on James’ wellbeing </a:t>
            </a:r>
            <a:endParaRPr lang="en-US" sz="3200" b="1" strike="noStrike" spc="-1" dirty="0">
              <a:solidFill>
                <a:srgbClr val="000000"/>
              </a:solidFill>
              <a:latin typeface="+mn-lt"/>
            </a:endParaRPr>
          </a:p>
        </p:txBody>
      </p:sp>
    </p:spTree>
    <p:extLst>
      <p:ext uri="{BB962C8B-B14F-4D97-AF65-F5344CB8AC3E}">
        <p14:creationId xmlns:p14="http://schemas.microsoft.com/office/powerpoint/2010/main" val="123047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544490" y="1334099"/>
            <a:ext cx="9135081" cy="4962196"/>
          </a:xfrm>
        </p:spPr>
        <p:txBody>
          <a:bodyPr>
            <a:normAutofit/>
          </a:bodyPr>
          <a:lstStyle/>
          <a:p>
            <a:pPr marL="0" indent="0">
              <a:buNone/>
            </a:pPr>
            <a:endParaRPr lang="en-GB" b="1" dirty="0"/>
          </a:p>
          <a:p>
            <a:pPr marL="0" indent="0">
              <a:buNone/>
            </a:pPr>
            <a:endParaRPr lang="en-GB" b="1" dirty="0"/>
          </a:p>
          <a:p>
            <a:pPr marL="0" indent="0">
              <a:buNone/>
            </a:pPr>
            <a:r>
              <a:rPr lang="en-GB" b="1" dirty="0"/>
              <a:t>Officers should be able to observe a detainee throughout a journey  </a:t>
            </a:r>
            <a:r>
              <a:rPr lang="en-GB" dirty="0"/>
              <a:t>- </a:t>
            </a:r>
            <a:r>
              <a:rPr lang="en-GB" i="1" dirty="0"/>
              <a:t>ACPO guidance on transporting people in custody is clear. “Detainees should not be left alone and unsupervised in vehicles; an officer must be able to observe and monitor the person and react to any situation which may arise.”</a:t>
            </a:r>
          </a:p>
          <a:p>
            <a:endParaRPr lang="en-GB" dirty="0"/>
          </a:p>
          <a:p>
            <a:pPr marL="0" indent="0">
              <a:buNone/>
            </a:pPr>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544490" y="561705"/>
            <a:ext cx="10860088" cy="1008063"/>
          </a:xfrm>
          <a:prstGeom prst="rect">
            <a:avLst/>
          </a:prstGeom>
          <a:noFill/>
          <a:ln>
            <a:noFill/>
          </a:ln>
        </p:spPr>
        <p:txBody>
          <a:bodyPr anchor="ctr">
            <a:normAutofit/>
          </a:bodyPr>
          <a:lstStyle/>
          <a:p>
            <a:r>
              <a:rPr lang="en-US" sz="3600" spc="-1" dirty="0">
                <a:solidFill>
                  <a:srgbClr val="000000"/>
                </a:solidFill>
                <a:latin typeface="Calibri"/>
              </a:rPr>
              <a:t>Chance 5 – what </a:t>
            </a:r>
            <a:r>
              <a:rPr lang="en-US" sz="3600" b="1" spc="-1" dirty="0">
                <a:solidFill>
                  <a:srgbClr val="000000"/>
                </a:solidFill>
                <a:latin typeface="Calibri"/>
              </a:rPr>
              <a:t>should</a:t>
            </a:r>
            <a:r>
              <a:rPr lang="en-US" sz="3600" spc="-1" dirty="0">
                <a:solidFill>
                  <a:srgbClr val="000000"/>
                </a:solidFill>
                <a:latin typeface="Calibri"/>
              </a:rPr>
              <a:t> have happened?</a:t>
            </a:r>
            <a:endParaRPr lang="en-US" sz="3600" b="0" strike="noStrike" spc="-1" dirty="0">
              <a:solidFill>
                <a:srgbClr val="000000"/>
              </a:solidFill>
              <a:latin typeface="Calibri"/>
            </a:endParaRPr>
          </a:p>
        </p:txBody>
      </p:sp>
    </p:spTree>
    <p:extLst>
      <p:ext uri="{BB962C8B-B14F-4D97-AF65-F5344CB8AC3E}">
        <p14:creationId xmlns:p14="http://schemas.microsoft.com/office/powerpoint/2010/main" val="3830991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544490" y="1334099"/>
            <a:ext cx="9038253" cy="5086795"/>
          </a:xfrm>
        </p:spPr>
        <p:txBody>
          <a:bodyPr>
            <a:normAutofit fontScale="47500" lnSpcReduction="20000"/>
          </a:bodyPr>
          <a:lstStyle/>
          <a:p>
            <a:r>
              <a:rPr lang="en-GB" sz="4400" dirty="0"/>
              <a:t>On arrival at Yeovil police station, the van carrying James was met by a ‘reception committee’ of seven officers. </a:t>
            </a:r>
          </a:p>
          <a:p>
            <a:endParaRPr lang="en-GB" sz="4400" dirty="0"/>
          </a:p>
          <a:p>
            <a:r>
              <a:rPr lang="en-GB" sz="4400" dirty="0"/>
              <a:t>He was reportedly slumped over, in a state of undress. He did not respond when spoken to: the only noises he made were described as grunting. </a:t>
            </a:r>
          </a:p>
          <a:p>
            <a:endParaRPr lang="en-GB" sz="4400" dirty="0"/>
          </a:p>
          <a:p>
            <a:pPr>
              <a:lnSpc>
                <a:spcPct val="100000"/>
              </a:lnSpc>
              <a:spcBef>
                <a:spcPts val="0"/>
              </a:spcBef>
              <a:defRPr/>
            </a:pPr>
            <a:r>
              <a:rPr lang="en-GB" sz="4400" dirty="0"/>
              <a:t>Once in the cell, the officers performed a cell extraction. The officers placed James on the floor and his clothing was removed, along with the handcuffs and two sets of leg restraints. Still, James did not react, though officers stated he was breathing. </a:t>
            </a:r>
          </a:p>
          <a:p>
            <a:pPr>
              <a:lnSpc>
                <a:spcPct val="100000"/>
              </a:lnSpc>
              <a:spcBef>
                <a:spcPts val="0"/>
              </a:spcBef>
              <a:defRPr/>
            </a:pPr>
            <a:endParaRPr lang="en-GB" sz="4400" dirty="0"/>
          </a:p>
          <a:p>
            <a:pPr>
              <a:lnSpc>
                <a:spcPct val="100000"/>
              </a:lnSpc>
              <a:spcBef>
                <a:spcPts val="0"/>
              </a:spcBef>
              <a:defRPr/>
            </a:pPr>
            <a:r>
              <a:rPr lang="en-GB" sz="4400" dirty="0"/>
              <a:t>After the last officer had left the cell, and James still did not respond or move, officers became concerned that he was not ‘faking’. Some officers went back into the cell almost immediately to put James in the recovery position. </a:t>
            </a:r>
          </a:p>
          <a:p>
            <a:pPr>
              <a:lnSpc>
                <a:spcPct val="100000"/>
              </a:lnSpc>
              <a:spcBef>
                <a:spcPts val="0"/>
              </a:spcBef>
              <a:defRPr/>
            </a:pPr>
            <a:endParaRPr lang="en-GB" sz="4400" dirty="0"/>
          </a:p>
          <a:p>
            <a:pPr>
              <a:lnSpc>
                <a:spcPct val="100000"/>
              </a:lnSpc>
              <a:spcBef>
                <a:spcPts val="0"/>
              </a:spcBef>
              <a:defRPr/>
            </a:pPr>
            <a:r>
              <a:rPr lang="en-GB" sz="4400" dirty="0"/>
              <a:t>Staff continued to monitor him through the cell door, and within a couple of minutes went back into the cell, where they found James was not breathing. CPR was attempted and an ambulance called. </a:t>
            </a:r>
          </a:p>
          <a:p>
            <a:endParaRPr lang="en-US" dirty="0"/>
          </a:p>
          <a:p>
            <a:endParaRPr lang="en-GB" dirty="0"/>
          </a:p>
          <a:p>
            <a:endParaRPr lang="en-GB" dirty="0"/>
          </a:p>
          <a:p>
            <a:endParaRPr lang="en-GB" dirty="0"/>
          </a:p>
          <a:p>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57200" y="250825"/>
            <a:ext cx="10860087" cy="1008063"/>
          </a:xfrm>
          <a:prstGeom prst="rect">
            <a:avLst/>
          </a:prstGeom>
          <a:noFill/>
          <a:ln>
            <a:noFill/>
          </a:ln>
        </p:spPr>
        <p:txBody>
          <a:bodyPr anchor="ctr">
            <a:normAutofit/>
          </a:bodyPr>
          <a:lstStyle/>
          <a:p>
            <a:r>
              <a:rPr lang="en-US" sz="3600" b="1" spc="-1" dirty="0">
                <a:solidFill>
                  <a:srgbClr val="000000"/>
                </a:solidFill>
                <a:latin typeface="+mn-lt"/>
              </a:rPr>
              <a:t>Chance 6 – </a:t>
            </a:r>
            <a:r>
              <a:rPr lang="en-GB" sz="3600" b="1" dirty="0">
                <a:latin typeface="+mn-lt"/>
              </a:rPr>
              <a:t>On arrival: a missed medical emergency </a:t>
            </a:r>
            <a:endParaRPr lang="en-US" sz="3600" b="1" strike="noStrike" spc="-1" dirty="0">
              <a:solidFill>
                <a:srgbClr val="000000"/>
              </a:solidFill>
              <a:latin typeface="+mn-lt"/>
            </a:endParaRPr>
          </a:p>
        </p:txBody>
      </p:sp>
    </p:spTree>
    <p:extLst>
      <p:ext uri="{BB962C8B-B14F-4D97-AF65-F5344CB8AC3E}">
        <p14:creationId xmlns:p14="http://schemas.microsoft.com/office/powerpoint/2010/main" val="1488881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469900" y="1531964"/>
            <a:ext cx="9226526" cy="5161983"/>
          </a:xfrm>
        </p:spPr>
        <p:txBody>
          <a:bodyPr>
            <a:normAutofit/>
          </a:bodyPr>
          <a:lstStyle/>
          <a:p>
            <a:pPr marL="0" indent="0">
              <a:buNone/>
            </a:pPr>
            <a:r>
              <a:rPr lang="en-GB" sz="3300" b="1" dirty="0"/>
              <a:t>Patient welfare must be the priority </a:t>
            </a:r>
          </a:p>
          <a:p>
            <a:pPr marL="0" indent="0">
              <a:buNone/>
            </a:pPr>
            <a:endParaRPr lang="en-GB" sz="1900" b="1" dirty="0"/>
          </a:p>
          <a:p>
            <a:pPr marL="0" indent="0">
              <a:buNone/>
            </a:pPr>
            <a:r>
              <a:rPr lang="en-GB" sz="2600" dirty="0"/>
              <a:t>In such circumstances, medical assessment and assistance must be the priority. This is not just about mental health, but also physical. A patient who has been restrained, transported for a long time, and who is known to have struggled forcefully against that restraint, clearly needs to be checked thoroughly. Additional factors such as the use of drugs (in James’ case, legal highs) mean the requirement is even clearer. </a:t>
            </a:r>
          </a:p>
          <a:p>
            <a:endParaRPr lang="en-GB" sz="2600" dirty="0"/>
          </a:p>
          <a:p>
            <a:pPr marL="0" indent="0">
              <a:buNone/>
            </a:pPr>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57200" y="250825"/>
            <a:ext cx="10860088" cy="1008063"/>
          </a:xfrm>
          <a:prstGeom prst="rect">
            <a:avLst/>
          </a:prstGeom>
          <a:noFill/>
          <a:ln>
            <a:noFill/>
          </a:ln>
        </p:spPr>
        <p:txBody>
          <a:bodyPr anchor="ctr">
            <a:normAutofit/>
          </a:bodyPr>
          <a:lstStyle/>
          <a:p>
            <a:r>
              <a:rPr lang="en-US" sz="3600" spc="-1" dirty="0">
                <a:solidFill>
                  <a:srgbClr val="000000"/>
                </a:solidFill>
                <a:latin typeface="+mn-lt"/>
              </a:rPr>
              <a:t>Chance 6 – </a:t>
            </a:r>
            <a:r>
              <a:rPr lang="en-GB" sz="3600" dirty="0">
                <a:latin typeface="+mn-lt"/>
              </a:rPr>
              <a:t>What </a:t>
            </a:r>
            <a:r>
              <a:rPr lang="en-GB" sz="3600" b="1" dirty="0">
                <a:latin typeface="+mn-lt"/>
              </a:rPr>
              <a:t>should</a:t>
            </a:r>
            <a:r>
              <a:rPr lang="en-GB" sz="3600" dirty="0">
                <a:latin typeface="+mn-lt"/>
              </a:rPr>
              <a:t> have happened? </a:t>
            </a:r>
            <a:endParaRPr lang="en-US" sz="3600" b="0" strike="noStrike" spc="-1" dirty="0">
              <a:solidFill>
                <a:srgbClr val="000000"/>
              </a:solidFill>
              <a:latin typeface="+mn-lt"/>
            </a:endParaRPr>
          </a:p>
        </p:txBody>
      </p:sp>
    </p:spTree>
    <p:extLst>
      <p:ext uri="{BB962C8B-B14F-4D97-AF65-F5344CB8AC3E}">
        <p14:creationId xmlns:p14="http://schemas.microsoft.com/office/powerpoint/2010/main" val="1895104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544490" y="1334099"/>
            <a:ext cx="9038255" cy="4962183"/>
          </a:xfrm>
        </p:spPr>
        <p:txBody>
          <a:bodyPr>
            <a:normAutofit fontScale="85000" lnSpcReduction="20000"/>
          </a:bodyPr>
          <a:lstStyle/>
          <a:p>
            <a:pPr marL="514350" lvl="0" indent="-514350">
              <a:buFont typeface="+mj-lt"/>
              <a:buAutoNum type="arabicPeriod"/>
            </a:pPr>
            <a:r>
              <a:rPr lang="en-GB" dirty="0"/>
              <a:t>Police Officers responding to an incident involving someone with mental health problems should prioritise the welfare and safety of all those involves, including the patient.</a:t>
            </a:r>
          </a:p>
          <a:p>
            <a:pPr marL="514350" lvl="0" indent="-514350">
              <a:buFont typeface="+mj-lt"/>
              <a:buAutoNum type="arabicPeriod"/>
            </a:pPr>
            <a:r>
              <a:rPr lang="en-GB" dirty="0"/>
              <a:t>Officers should be effectively trained in verbal de-escalation as the default response to any incident involving someone with mental health problems.</a:t>
            </a:r>
          </a:p>
          <a:p>
            <a:pPr marL="514350" lvl="0" indent="-514350">
              <a:buFont typeface="+mj-lt"/>
              <a:buAutoNum type="arabicPeriod"/>
            </a:pPr>
            <a:r>
              <a:rPr lang="en-GB" dirty="0"/>
              <a:t>Officers should be trained to use containment rather than restraint when dealing with anyone who has, or appears to have, mental health problems.</a:t>
            </a:r>
          </a:p>
          <a:p>
            <a:pPr marL="514350" lvl="0" indent="-514350">
              <a:buFont typeface="+mj-lt"/>
              <a:buAutoNum type="arabicPeriod"/>
            </a:pPr>
            <a:r>
              <a:rPr lang="en-GB" dirty="0"/>
              <a:t>Each local force should ensure that it has in place robust, effective and relevant local protocols that support police officers in the discharge of their duties, backed by effective working relationships with other agencies, on how to respond to incidents involving someone with mental health problems.</a:t>
            </a:r>
          </a:p>
          <a:p>
            <a:pPr marL="514350" lvl="0" indent="-514350">
              <a:buFont typeface="+mj-lt"/>
              <a:buAutoNum type="arabicPeriod"/>
            </a:pPr>
            <a:r>
              <a:rPr lang="en-GB" dirty="0"/>
              <a:t>Forces should develop clear processes for the recording and sharing of information about individuals who are known to, or are suspected to, have mental health problems.</a:t>
            </a:r>
          </a:p>
          <a:p>
            <a:pPr marL="0" indent="0">
              <a:buNone/>
            </a:pPr>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57200" y="250825"/>
            <a:ext cx="10860088" cy="1008063"/>
          </a:xfrm>
          <a:prstGeom prst="rect">
            <a:avLst/>
          </a:prstGeom>
          <a:noFill/>
          <a:ln>
            <a:noFill/>
          </a:ln>
        </p:spPr>
        <p:txBody>
          <a:bodyPr anchor="ctr">
            <a:normAutofit fontScale="90000"/>
          </a:bodyPr>
          <a:lstStyle/>
          <a:p>
            <a:r>
              <a:rPr lang="en-GB" dirty="0"/>
              <a:t>Six Missed Chances makes five recommendations.</a:t>
            </a:r>
          </a:p>
        </p:txBody>
      </p:sp>
    </p:spTree>
    <p:extLst>
      <p:ext uri="{BB962C8B-B14F-4D97-AF65-F5344CB8AC3E}">
        <p14:creationId xmlns:p14="http://schemas.microsoft.com/office/powerpoint/2010/main" val="1342851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57200" y="250825"/>
            <a:ext cx="10860088" cy="1008063"/>
          </a:xfrm>
          <a:prstGeom prst="rect">
            <a:avLst/>
          </a:prstGeom>
          <a:noFill/>
          <a:ln>
            <a:noFill/>
          </a:ln>
        </p:spPr>
        <p:txBody>
          <a:bodyPr anchor="ctr">
            <a:normAutofit/>
          </a:bodyPr>
          <a:lstStyle/>
          <a:p>
            <a:r>
              <a:rPr lang="en-GB" sz="3100" dirty="0">
                <a:latin typeface="+mn-lt"/>
              </a:rPr>
              <a:t>What has changed since 2010,the 2017 report and now</a:t>
            </a:r>
            <a:r>
              <a:rPr lang="en-GB" dirty="0"/>
              <a:t>?</a:t>
            </a:r>
          </a:p>
        </p:txBody>
      </p:sp>
      <p:pic>
        <p:nvPicPr>
          <p:cNvPr id="9" name="Content Placeholder 8" descr="A person sitting on a table&#10;&#10;Description automatically generated">
            <a:extLst>
              <a:ext uri="{FF2B5EF4-FFF2-40B4-BE49-F238E27FC236}">
                <a16:creationId xmlns:a16="http://schemas.microsoft.com/office/drawing/2014/main" id="{852B0DBD-82BD-D84A-96B0-70F419423759}"/>
              </a:ext>
            </a:extLst>
          </p:cNvPr>
          <p:cNvPicPr>
            <a:picLocks noGrp="1" noChangeAspect="1"/>
          </p:cNvPicPr>
          <p:nvPr>
            <p:ph idx="1"/>
          </p:nvPr>
        </p:nvPicPr>
        <p:blipFill>
          <a:blip r:embed="rId4"/>
          <a:stretch>
            <a:fillRect/>
          </a:stretch>
        </p:blipFill>
        <p:spPr>
          <a:xfrm>
            <a:off x="1459420" y="1613965"/>
            <a:ext cx="7759146" cy="4351338"/>
          </a:xfrm>
        </p:spPr>
      </p:pic>
    </p:spTree>
    <p:extLst>
      <p:ext uri="{BB962C8B-B14F-4D97-AF65-F5344CB8AC3E}">
        <p14:creationId xmlns:p14="http://schemas.microsoft.com/office/powerpoint/2010/main" val="415160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24752" y="187774"/>
            <a:ext cx="10860088" cy="1008063"/>
          </a:xfrm>
          <a:prstGeom prst="rect">
            <a:avLst/>
          </a:prstGeom>
          <a:noFill/>
          <a:ln>
            <a:noFill/>
          </a:ln>
        </p:spPr>
        <p:txBody>
          <a:bodyPr anchor="ctr">
            <a:normAutofit/>
          </a:bodyPr>
          <a:lstStyle/>
          <a:p>
            <a:r>
              <a:rPr lang="en-US" sz="3600" spc="-1" dirty="0">
                <a:solidFill>
                  <a:srgbClr val="000000"/>
                </a:solidFill>
                <a:latin typeface="Calibri"/>
              </a:rPr>
              <a:t>Comments recorded regarding James overheard:</a:t>
            </a:r>
            <a:endParaRPr lang="en-US" sz="3600" b="0" strike="noStrike" spc="-1" dirty="0">
              <a:solidFill>
                <a:srgbClr val="000000"/>
              </a:solidFill>
              <a:latin typeface="Calibri"/>
            </a:endParaRPr>
          </a:p>
        </p:txBody>
      </p:sp>
      <p:sp>
        <p:nvSpPr>
          <p:cNvPr id="12" name="Oval 11">
            <a:extLst>
              <a:ext uri="{FF2B5EF4-FFF2-40B4-BE49-F238E27FC236}">
                <a16:creationId xmlns:a16="http://schemas.microsoft.com/office/drawing/2014/main" id="{77D09D84-5F29-E846-92E7-74FAF67536C6}"/>
              </a:ext>
            </a:extLst>
          </p:cNvPr>
          <p:cNvSpPr/>
          <p:nvPr/>
        </p:nvSpPr>
        <p:spPr>
          <a:xfrm>
            <a:off x="4264212" y="1043156"/>
            <a:ext cx="3304032" cy="3060192"/>
          </a:xfrm>
          <a:prstGeom prst="ellipse">
            <a:avLst/>
          </a:prstGeom>
          <a:solidFill>
            <a:srgbClr val="00AE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i="1" dirty="0"/>
              <a:t>“Be careful of the sound quality of that camera” when he has asked Pete to tell him what happened.</a:t>
            </a:r>
            <a:endParaRPr lang="en-GB" sz="2000" dirty="0"/>
          </a:p>
        </p:txBody>
      </p:sp>
      <p:sp>
        <p:nvSpPr>
          <p:cNvPr id="14" name="Oval 13">
            <a:extLst>
              <a:ext uri="{FF2B5EF4-FFF2-40B4-BE49-F238E27FC236}">
                <a16:creationId xmlns:a16="http://schemas.microsoft.com/office/drawing/2014/main" id="{339E7836-1850-8541-8510-AA1F9629EBC7}"/>
              </a:ext>
            </a:extLst>
          </p:cNvPr>
          <p:cNvSpPr/>
          <p:nvPr/>
        </p:nvSpPr>
        <p:spPr>
          <a:xfrm>
            <a:off x="6148133" y="3592677"/>
            <a:ext cx="3304032" cy="3060192"/>
          </a:xfrm>
          <a:prstGeom prst="ellipse">
            <a:avLst/>
          </a:prstGeom>
          <a:solidFill>
            <a:srgbClr val="00AE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i="1" dirty="0"/>
              <a:t>“I’m not calling 999. You fucking call 999” to Acting Inspector Fred who asks why he didn’t call 999.</a:t>
            </a:r>
            <a:endParaRPr lang="en-GB" sz="2000" dirty="0"/>
          </a:p>
          <a:p>
            <a:endParaRPr lang="en-GB" dirty="0"/>
          </a:p>
        </p:txBody>
      </p:sp>
      <p:sp>
        <p:nvSpPr>
          <p:cNvPr id="15" name="Oval 14">
            <a:extLst>
              <a:ext uri="{FF2B5EF4-FFF2-40B4-BE49-F238E27FC236}">
                <a16:creationId xmlns:a16="http://schemas.microsoft.com/office/drawing/2014/main" id="{F05FD90F-CE78-B74D-8C43-A9B1C5320356}"/>
              </a:ext>
            </a:extLst>
          </p:cNvPr>
          <p:cNvSpPr/>
          <p:nvPr/>
        </p:nvSpPr>
        <p:spPr>
          <a:xfrm>
            <a:off x="405548" y="1073286"/>
            <a:ext cx="3304032" cy="3060192"/>
          </a:xfrm>
          <a:prstGeom prst="ellipse">
            <a:avLst/>
          </a:prstGeom>
          <a:solidFill>
            <a:srgbClr val="00AE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i="1" dirty="0"/>
              <a:t>“Woohoo!” As James is carried past him. Not quite sure why. Perhaps it was because James’ naked backside was visible. </a:t>
            </a:r>
            <a:endParaRPr lang="en-GB" dirty="0"/>
          </a:p>
        </p:txBody>
      </p:sp>
      <p:sp>
        <p:nvSpPr>
          <p:cNvPr id="16" name="Oval 15">
            <a:extLst>
              <a:ext uri="{FF2B5EF4-FFF2-40B4-BE49-F238E27FC236}">
                <a16:creationId xmlns:a16="http://schemas.microsoft.com/office/drawing/2014/main" id="{5DE3470B-5AEA-7E4C-BF80-9B3F0219B18F}"/>
              </a:ext>
            </a:extLst>
          </p:cNvPr>
          <p:cNvSpPr/>
          <p:nvPr/>
        </p:nvSpPr>
        <p:spPr>
          <a:xfrm>
            <a:off x="8103672" y="1073286"/>
            <a:ext cx="3304032" cy="3060192"/>
          </a:xfrm>
          <a:prstGeom prst="ellipse">
            <a:avLst/>
          </a:prstGeom>
          <a:solidFill>
            <a:srgbClr val="00AE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i="1" dirty="0"/>
              <a:t>“He fought us for the last twenty miles but he is not fighting us now” to the control operator</a:t>
            </a:r>
            <a:endParaRPr lang="en-GB" sz="2200" dirty="0"/>
          </a:p>
        </p:txBody>
      </p:sp>
      <p:sp>
        <p:nvSpPr>
          <p:cNvPr id="17" name="Oval 16">
            <a:extLst>
              <a:ext uri="{FF2B5EF4-FFF2-40B4-BE49-F238E27FC236}">
                <a16:creationId xmlns:a16="http://schemas.microsoft.com/office/drawing/2014/main" id="{0E53F00A-7BAC-E54D-A586-2D5BFD2B0906}"/>
              </a:ext>
            </a:extLst>
          </p:cNvPr>
          <p:cNvSpPr/>
          <p:nvPr/>
        </p:nvSpPr>
        <p:spPr>
          <a:xfrm>
            <a:off x="2380292" y="3592677"/>
            <a:ext cx="3304032" cy="3060192"/>
          </a:xfrm>
          <a:prstGeom prst="ellipse">
            <a:avLst/>
          </a:prstGeom>
          <a:solidFill>
            <a:srgbClr val="00AE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i="1" dirty="0"/>
              <a:t>“Thanks for the present” to the sergeant in charge at Wells, after James had been taken to the hospital.</a:t>
            </a:r>
            <a:endParaRPr lang="en-GB" dirty="0"/>
          </a:p>
        </p:txBody>
      </p:sp>
    </p:spTree>
    <p:extLst>
      <p:ext uri="{BB962C8B-B14F-4D97-AF65-F5344CB8AC3E}">
        <p14:creationId xmlns:p14="http://schemas.microsoft.com/office/powerpoint/2010/main" val="2430627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335" y="233202"/>
            <a:ext cx="10515600" cy="1319138"/>
          </a:xfrm>
        </p:spPr>
        <p:txBody>
          <a:bodyPr>
            <a:normAutofit/>
          </a:bodyPr>
          <a:lstStyle/>
          <a:p>
            <a:r>
              <a:rPr lang="en-US" sz="4000" b="1" dirty="0">
                <a:latin typeface="+mn-lt"/>
              </a:rPr>
              <a:t>Objectives</a:t>
            </a:r>
          </a:p>
        </p:txBody>
      </p:sp>
      <p:sp>
        <p:nvSpPr>
          <p:cNvPr id="3" name="Content Placeholder 2"/>
          <p:cNvSpPr>
            <a:spLocks noGrp="1"/>
          </p:cNvSpPr>
          <p:nvPr>
            <p:ph idx="1"/>
          </p:nvPr>
        </p:nvSpPr>
        <p:spPr>
          <a:xfrm>
            <a:off x="544335" y="1552340"/>
            <a:ext cx="8582977" cy="4314513"/>
          </a:xfrm>
        </p:spPr>
        <p:txBody>
          <a:bodyPr>
            <a:noAutofit/>
          </a:bodyPr>
          <a:lstStyle/>
          <a:p>
            <a:pPr marL="514440" indent="-514080">
              <a:lnSpc>
                <a:spcPct val="100000"/>
              </a:lnSpc>
              <a:spcBef>
                <a:spcPts val="1001"/>
              </a:spcBef>
              <a:buClr>
                <a:srgbClr val="000000"/>
              </a:buClr>
              <a:buFont typeface="Calibri Light"/>
              <a:buAutoNum type="arabicPeriod"/>
            </a:pPr>
            <a:r>
              <a:rPr lang="en-US" spc="-1" dirty="0">
                <a:solidFill>
                  <a:srgbClr val="000000"/>
                </a:solidFill>
              </a:rPr>
              <a:t>To give ICVs an understanding of the circumstances of James Herbert's death in police custody.</a:t>
            </a:r>
          </a:p>
          <a:p>
            <a:pPr marL="514440" indent="-514080">
              <a:lnSpc>
                <a:spcPct val="100000"/>
              </a:lnSpc>
              <a:spcBef>
                <a:spcPts val="1001"/>
              </a:spcBef>
              <a:buClr>
                <a:srgbClr val="000000"/>
              </a:buClr>
              <a:buFont typeface="Calibri Light"/>
              <a:buAutoNum type="arabicPeriod"/>
            </a:pPr>
            <a:endParaRPr lang="en-US" spc="-1" dirty="0">
              <a:solidFill>
                <a:srgbClr val="000000"/>
              </a:solidFill>
            </a:endParaRPr>
          </a:p>
          <a:p>
            <a:pPr marL="514440" indent="-514080">
              <a:lnSpc>
                <a:spcPct val="100000"/>
              </a:lnSpc>
              <a:spcBef>
                <a:spcPts val="1001"/>
              </a:spcBef>
              <a:buClr>
                <a:srgbClr val="000000"/>
              </a:buClr>
              <a:buFont typeface="Calibri Light"/>
              <a:buAutoNum type="arabicPeriod"/>
            </a:pPr>
            <a:r>
              <a:rPr lang="en-US" spc="-1" dirty="0">
                <a:solidFill>
                  <a:srgbClr val="000000"/>
                </a:solidFill>
              </a:rPr>
              <a:t>To look at the six missed chances that could have changed the outcome of James’ interaction with the police.</a:t>
            </a:r>
          </a:p>
          <a:p>
            <a:pPr marL="514440" indent="-514080">
              <a:lnSpc>
                <a:spcPct val="100000"/>
              </a:lnSpc>
              <a:spcBef>
                <a:spcPts val="1001"/>
              </a:spcBef>
              <a:buClr>
                <a:srgbClr val="000000"/>
              </a:buClr>
              <a:buFont typeface="Calibri Light"/>
              <a:buAutoNum type="arabicPeriod"/>
            </a:pPr>
            <a:endParaRPr lang="en-US" spc="-1" dirty="0">
              <a:solidFill>
                <a:srgbClr val="000000"/>
              </a:solidFill>
            </a:endParaRPr>
          </a:p>
          <a:p>
            <a:pPr marL="514440" indent="-514080">
              <a:lnSpc>
                <a:spcPct val="100000"/>
              </a:lnSpc>
              <a:spcBef>
                <a:spcPts val="1001"/>
              </a:spcBef>
              <a:buClr>
                <a:srgbClr val="000000"/>
              </a:buClr>
              <a:buFont typeface="Calibri Light"/>
              <a:buAutoNum type="arabicPeriod"/>
            </a:pPr>
            <a:r>
              <a:rPr lang="en-US" spc="-1" dirty="0">
                <a:solidFill>
                  <a:srgbClr val="000000"/>
                </a:solidFill>
              </a:rPr>
              <a:t>To give ICVs an overview of what has changed and how the report can influence their work. </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7"/>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12025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1260436" y="1943403"/>
            <a:ext cx="9391987" cy="2338140"/>
          </a:xfrm>
        </p:spPr>
        <p:txBody>
          <a:bodyPr>
            <a:normAutofit fontScale="92500"/>
          </a:bodyPr>
          <a:lstStyle/>
          <a:p>
            <a:pPr marL="0" indent="0">
              <a:buNone/>
            </a:pPr>
            <a:r>
              <a:rPr lang="en-GB" sz="3600" dirty="0"/>
              <a:t>‘This was a toxic culture and it is that culture, not individual police officers, that killed my boy’.  - </a:t>
            </a:r>
          </a:p>
          <a:p>
            <a:pPr marL="0" indent="0">
              <a:buNone/>
            </a:pPr>
            <a:endParaRPr lang="en-GB" sz="3600" dirty="0"/>
          </a:p>
          <a:p>
            <a:pPr marL="0" indent="0">
              <a:buNone/>
            </a:pPr>
            <a:r>
              <a:rPr lang="en-GB" sz="3600" dirty="0"/>
              <a:t>Tony Herbert, ICV National Conference March 2019</a:t>
            </a:r>
          </a:p>
          <a:p>
            <a:pPr marL="0" indent="0">
              <a:buNone/>
            </a:pPr>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559545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4" name="Content Placeholder 3">
            <a:extLst>
              <a:ext uri="{FF2B5EF4-FFF2-40B4-BE49-F238E27FC236}">
                <a16:creationId xmlns:a16="http://schemas.microsoft.com/office/drawing/2014/main" id="{F7A8F094-32F3-4548-8625-DA9BAFCDFD10}"/>
              </a:ext>
            </a:extLst>
          </p:cNvPr>
          <p:cNvSpPr>
            <a:spLocks noGrp="1"/>
          </p:cNvSpPr>
          <p:nvPr>
            <p:ph idx="1"/>
          </p:nvPr>
        </p:nvSpPr>
        <p:spPr>
          <a:xfrm>
            <a:off x="546902" y="1277415"/>
            <a:ext cx="10121097" cy="5143474"/>
          </a:xfrm>
        </p:spPr>
        <p:txBody>
          <a:bodyPr>
            <a:normAutofit fontScale="85000" lnSpcReduction="20000"/>
          </a:bodyPr>
          <a:lstStyle/>
          <a:p>
            <a:pPr marL="0" indent="0">
              <a:buNone/>
            </a:pPr>
            <a:r>
              <a:rPr lang="en-US" b="1" dirty="0"/>
              <a:t>Check the culture of the suites you visit:</a:t>
            </a:r>
          </a:p>
          <a:p>
            <a:pPr marL="0" indent="0">
              <a:buNone/>
            </a:pPr>
            <a:endParaRPr lang="en-US" b="1" dirty="0"/>
          </a:p>
          <a:p>
            <a:r>
              <a:rPr lang="en-US" dirty="0"/>
              <a:t>Are detainees treated with dignity?</a:t>
            </a:r>
          </a:p>
          <a:p>
            <a:r>
              <a:rPr lang="en-US" dirty="0"/>
              <a:t>Do staff talk about detainees respectfully, both in and out of their hearing?</a:t>
            </a:r>
          </a:p>
          <a:p>
            <a:r>
              <a:rPr lang="en-US" dirty="0"/>
              <a:t>Where humour is used, are staff laughing with or at detainees? </a:t>
            </a:r>
          </a:p>
          <a:p>
            <a:r>
              <a:rPr lang="en-US" dirty="0"/>
              <a:t>What is your gut feeling – does the suite feel well managed and well intentioned? </a:t>
            </a:r>
          </a:p>
          <a:p>
            <a:endParaRPr lang="en-US" dirty="0"/>
          </a:p>
          <a:p>
            <a:pPr marL="0" indent="0">
              <a:buNone/>
            </a:pPr>
            <a:r>
              <a:rPr lang="en-US" b="1" dirty="0"/>
              <a:t>Make sure you note general comments on the feel of the suite on your report forms – remember: </a:t>
            </a:r>
          </a:p>
          <a:p>
            <a:pPr marL="0" indent="0">
              <a:buNone/>
            </a:pPr>
            <a:endParaRPr lang="en-US" b="1" dirty="0"/>
          </a:p>
          <a:p>
            <a:r>
              <a:rPr lang="en-US" dirty="0"/>
              <a:t>If something feels wrong – report it!</a:t>
            </a:r>
          </a:p>
          <a:p>
            <a:r>
              <a:rPr lang="en-US" dirty="0"/>
              <a:t>If something feels good – report it!</a:t>
            </a:r>
          </a:p>
          <a:p>
            <a:endParaRPr lang="en-US" dirty="0"/>
          </a:p>
        </p:txBody>
      </p:sp>
      <p:sp>
        <p:nvSpPr>
          <p:cNvPr id="12" name="TextShape 1">
            <a:extLst>
              <a:ext uri="{FF2B5EF4-FFF2-40B4-BE49-F238E27FC236}">
                <a16:creationId xmlns:a16="http://schemas.microsoft.com/office/drawing/2014/main" id="{56A0DDBF-8ED9-1047-A8A5-B32D18F605A5}"/>
              </a:ext>
            </a:extLst>
          </p:cNvPr>
          <p:cNvSpPr txBox="1">
            <a:spLocks noGrp="1"/>
          </p:cNvSpPr>
          <p:nvPr>
            <p:ph type="title"/>
          </p:nvPr>
        </p:nvSpPr>
        <p:spPr>
          <a:xfrm>
            <a:off x="457201" y="269352"/>
            <a:ext cx="10860088" cy="1008063"/>
          </a:xfrm>
          <a:prstGeom prst="rect">
            <a:avLst/>
          </a:prstGeom>
          <a:noFill/>
          <a:ln>
            <a:noFill/>
          </a:ln>
        </p:spPr>
        <p:txBody>
          <a:bodyPr anchor="ctr">
            <a:normAutofit/>
          </a:bodyPr>
          <a:lstStyle/>
          <a:p>
            <a:r>
              <a:rPr lang="en-US" sz="3600" b="1" spc="-1" dirty="0">
                <a:solidFill>
                  <a:srgbClr val="000000"/>
                </a:solidFill>
                <a:latin typeface="Calibri"/>
              </a:rPr>
              <a:t>What can ICVs do?</a:t>
            </a:r>
            <a:endParaRPr lang="en-US" sz="3600" b="1" strike="noStrike" spc="-1" dirty="0">
              <a:solidFill>
                <a:srgbClr val="000000"/>
              </a:solidFill>
              <a:latin typeface="Calibri"/>
            </a:endParaRPr>
          </a:p>
        </p:txBody>
      </p:sp>
    </p:spTree>
    <p:extLst>
      <p:ext uri="{BB962C8B-B14F-4D97-AF65-F5344CB8AC3E}">
        <p14:creationId xmlns:p14="http://schemas.microsoft.com/office/powerpoint/2010/main" val="19253253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335" y="303549"/>
            <a:ext cx="10515600" cy="1319138"/>
          </a:xfrm>
        </p:spPr>
        <p:txBody>
          <a:bodyPr>
            <a:normAutofit/>
          </a:bodyPr>
          <a:lstStyle/>
          <a:p>
            <a:r>
              <a:rPr lang="en-US" sz="4000" b="1" dirty="0"/>
              <a:t>Objectives – a recap</a:t>
            </a:r>
          </a:p>
        </p:txBody>
      </p:sp>
      <p:sp>
        <p:nvSpPr>
          <p:cNvPr id="3" name="Content Placeholder 2"/>
          <p:cNvSpPr>
            <a:spLocks noGrp="1"/>
          </p:cNvSpPr>
          <p:nvPr>
            <p:ph idx="1"/>
          </p:nvPr>
        </p:nvSpPr>
        <p:spPr>
          <a:xfrm>
            <a:off x="544335" y="1683941"/>
            <a:ext cx="8582977" cy="4314513"/>
          </a:xfrm>
        </p:spPr>
        <p:txBody>
          <a:bodyPr>
            <a:noAutofit/>
          </a:bodyPr>
          <a:lstStyle/>
          <a:p>
            <a:pPr marL="514440" indent="-514080">
              <a:lnSpc>
                <a:spcPct val="100000"/>
              </a:lnSpc>
              <a:spcBef>
                <a:spcPts val="1001"/>
              </a:spcBef>
              <a:buClr>
                <a:srgbClr val="000000"/>
              </a:buClr>
              <a:buFont typeface="Calibri Light"/>
              <a:buAutoNum type="arabicPeriod"/>
            </a:pPr>
            <a:r>
              <a:rPr lang="en-US" spc="-1" dirty="0">
                <a:solidFill>
                  <a:srgbClr val="000000"/>
                </a:solidFill>
              </a:rPr>
              <a:t>To give ICVs an understanding of the circumstances of James Herbert's death in police custody.</a:t>
            </a:r>
          </a:p>
          <a:p>
            <a:pPr marL="514440" indent="-514080">
              <a:lnSpc>
                <a:spcPct val="100000"/>
              </a:lnSpc>
              <a:spcBef>
                <a:spcPts val="1001"/>
              </a:spcBef>
              <a:buClr>
                <a:srgbClr val="000000"/>
              </a:buClr>
              <a:buFont typeface="Calibri Light"/>
              <a:buAutoNum type="arabicPeriod"/>
            </a:pPr>
            <a:endParaRPr lang="en-US" spc="-1" dirty="0">
              <a:solidFill>
                <a:srgbClr val="000000"/>
              </a:solidFill>
            </a:endParaRPr>
          </a:p>
          <a:p>
            <a:pPr marL="514440" indent="-514080">
              <a:lnSpc>
                <a:spcPct val="100000"/>
              </a:lnSpc>
              <a:spcBef>
                <a:spcPts val="1001"/>
              </a:spcBef>
              <a:buClr>
                <a:srgbClr val="000000"/>
              </a:buClr>
              <a:buFont typeface="Calibri Light"/>
              <a:buAutoNum type="arabicPeriod"/>
            </a:pPr>
            <a:r>
              <a:rPr lang="en-US" spc="-1" dirty="0">
                <a:solidFill>
                  <a:srgbClr val="000000"/>
                </a:solidFill>
              </a:rPr>
              <a:t>To look at the six missed chances that could have changed the outcome of James’ interaction with the police.</a:t>
            </a:r>
          </a:p>
          <a:p>
            <a:pPr marL="514440" indent="-514080">
              <a:lnSpc>
                <a:spcPct val="100000"/>
              </a:lnSpc>
              <a:spcBef>
                <a:spcPts val="1001"/>
              </a:spcBef>
              <a:buClr>
                <a:srgbClr val="000000"/>
              </a:buClr>
              <a:buFont typeface="Calibri Light"/>
              <a:buAutoNum type="arabicPeriod"/>
            </a:pPr>
            <a:endParaRPr lang="en-US" spc="-1" dirty="0">
              <a:solidFill>
                <a:srgbClr val="000000"/>
              </a:solidFill>
            </a:endParaRPr>
          </a:p>
          <a:p>
            <a:pPr marL="514440" indent="-514080">
              <a:lnSpc>
                <a:spcPct val="100000"/>
              </a:lnSpc>
              <a:spcBef>
                <a:spcPts val="1001"/>
              </a:spcBef>
              <a:buClr>
                <a:srgbClr val="000000"/>
              </a:buClr>
              <a:buFont typeface="Calibri Light"/>
              <a:buAutoNum type="arabicPeriod"/>
            </a:pPr>
            <a:r>
              <a:rPr lang="en-US" spc="-1" dirty="0">
                <a:solidFill>
                  <a:srgbClr val="000000"/>
                </a:solidFill>
              </a:rPr>
              <a:t>To give ICVs an overview of what has changed and how the report can influence their work.  </a:t>
            </a:r>
          </a:p>
          <a:p>
            <a:pPr marL="514440" indent="-514080">
              <a:lnSpc>
                <a:spcPct val="100000"/>
              </a:lnSpc>
              <a:spcBef>
                <a:spcPts val="1001"/>
              </a:spcBef>
              <a:buClr>
                <a:srgbClr val="000000"/>
              </a:buClr>
              <a:buFont typeface="Calibri Light"/>
              <a:buAutoNum type="arabicPeriod"/>
            </a:pPr>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7"/>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185683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4" name="Content Placeholder 3">
            <a:extLst>
              <a:ext uri="{FF2B5EF4-FFF2-40B4-BE49-F238E27FC236}">
                <a16:creationId xmlns:a16="http://schemas.microsoft.com/office/drawing/2014/main" id="{F7A8F094-32F3-4548-8625-DA9BAFCDFD10}"/>
              </a:ext>
            </a:extLst>
          </p:cNvPr>
          <p:cNvSpPr>
            <a:spLocks noGrp="1"/>
          </p:cNvSpPr>
          <p:nvPr>
            <p:ph idx="1"/>
          </p:nvPr>
        </p:nvSpPr>
        <p:spPr>
          <a:xfrm>
            <a:off x="862011" y="1441992"/>
            <a:ext cx="8164411" cy="4645296"/>
          </a:xfrm>
        </p:spPr>
        <p:txBody>
          <a:bodyPr>
            <a:normAutofit fontScale="92500" lnSpcReduction="10000"/>
          </a:bodyPr>
          <a:lstStyle/>
          <a:p>
            <a:pPr marL="0" indent="0">
              <a:buNone/>
            </a:pPr>
            <a:r>
              <a:rPr lang="en-GB" sz="3200" i="1" dirty="0"/>
              <a:t>“The work you do is an important part of making sure that we keep people in custody safe. </a:t>
            </a:r>
          </a:p>
          <a:p>
            <a:pPr marL="0" indent="0">
              <a:buNone/>
            </a:pPr>
            <a:endParaRPr lang="en-GB" sz="3200" i="1" dirty="0"/>
          </a:p>
          <a:p>
            <a:pPr marL="0" indent="0">
              <a:buNone/>
            </a:pPr>
            <a:r>
              <a:rPr lang="en-GB" sz="3200" i="1" dirty="0"/>
              <a:t>Thank you for caring enough to come here today. Thank you very much indeed for your attention. </a:t>
            </a:r>
          </a:p>
          <a:p>
            <a:pPr marL="0" indent="0">
              <a:buNone/>
            </a:pPr>
            <a:endParaRPr lang="en-GB" sz="3200" i="1" dirty="0"/>
          </a:p>
          <a:p>
            <a:pPr marL="0" indent="0">
              <a:buNone/>
            </a:pPr>
            <a:r>
              <a:rPr lang="en-GB" sz="3200" i="1" dirty="0"/>
              <a:t>I speak in honour and memory of  Barbara Montgomery and our son James Herbert, born March 12</a:t>
            </a:r>
            <a:r>
              <a:rPr lang="en-GB" sz="3200" i="1" baseline="30000" dirty="0"/>
              <a:t>th</a:t>
            </a:r>
            <a:r>
              <a:rPr lang="en-GB" sz="3200" i="1" dirty="0"/>
              <a:t> 1985 died June 10</a:t>
            </a:r>
            <a:r>
              <a:rPr lang="en-GB" sz="3200" i="1" baseline="30000" dirty="0"/>
              <a:t>th</a:t>
            </a:r>
            <a:r>
              <a:rPr lang="en-GB" sz="3200" i="1" dirty="0"/>
              <a:t> 2010.  I loved him all of his life and will miss him the rest of mine.”</a:t>
            </a:r>
          </a:p>
          <a:p>
            <a:endParaRPr lang="en-US" dirty="0"/>
          </a:p>
        </p:txBody>
      </p:sp>
      <p:sp>
        <p:nvSpPr>
          <p:cNvPr id="12" name="TextShape 1">
            <a:extLst>
              <a:ext uri="{FF2B5EF4-FFF2-40B4-BE49-F238E27FC236}">
                <a16:creationId xmlns:a16="http://schemas.microsoft.com/office/drawing/2014/main" id="{56A0DDBF-8ED9-1047-A8A5-B32D18F605A5}"/>
              </a:ext>
            </a:extLst>
          </p:cNvPr>
          <p:cNvSpPr txBox="1">
            <a:spLocks noGrp="1"/>
          </p:cNvSpPr>
          <p:nvPr>
            <p:ph type="title"/>
          </p:nvPr>
        </p:nvSpPr>
        <p:spPr>
          <a:xfrm>
            <a:off x="457201" y="256390"/>
            <a:ext cx="10860088" cy="1008063"/>
          </a:xfrm>
          <a:prstGeom prst="rect">
            <a:avLst/>
          </a:prstGeom>
          <a:noFill/>
          <a:ln>
            <a:noFill/>
          </a:ln>
        </p:spPr>
        <p:txBody>
          <a:bodyPr anchor="ctr">
            <a:normAutofit/>
          </a:bodyPr>
          <a:lstStyle/>
          <a:p>
            <a:r>
              <a:rPr lang="en-US" sz="3600" b="1" spc="-1" dirty="0">
                <a:solidFill>
                  <a:srgbClr val="000000"/>
                </a:solidFill>
                <a:latin typeface="Calibri"/>
              </a:rPr>
              <a:t>Tony Herbert to ICVs:</a:t>
            </a:r>
            <a:endParaRPr lang="en-US" sz="3600" b="1" strike="noStrike" spc="-1" dirty="0">
              <a:solidFill>
                <a:srgbClr val="000000"/>
              </a:solidFill>
              <a:latin typeface="Calibri"/>
            </a:endParaRPr>
          </a:p>
        </p:txBody>
      </p:sp>
    </p:spTree>
    <p:extLst>
      <p:ext uri="{BB962C8B-B14F-4D97-AF65-F5344CB8AC3E}">
        <p14:creationId xmlns:p14="http://schemas.microsoft.com/office/powerpoint/2010/main" val="2828178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5501" y="1634265"/>
            <a:ext cx="8189407" cy="4293199"/>
          </a:xfrm>
        </p:spPr>
        <p:txBody>
          <a:bodyPr>
            <a:normAutofit/>
          </a:bodyPr>
          <a:lstStyle/>
          <a:p>
            <a:pPr fontAlgn="auto"/>
            <a:endParaRPr lang="en-US" dirty="0"/>
          </a:p>
          <a:p>
            <a:pPr marL="0" indent="0" fontAlgn="auto">
              <a:buNone/>
            </a:pPr>
            <a:endParaRPr lang="en-US" dirty="0"/>
          </a:p>
          <a:p>
            <a:pPr marL="0" indent="0" algn="ctr" fontAlgn="auto">
              <a:buNone/>
            </a:pPr>
            <a:r>
              <a:rPr lang="en-US" sz="4000" dirty="0"/>
              <a:t>Any questions? </a:t>
            </a:r>
            <a:endParaRPr lang="en-US" sz="4000" b="1" dirty="0"/>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54458"/>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Tree>
    <p:extLst>
      <p:ext uri="{BB962C8B-B14F-4D97-AF65-F5344CB8AC3E}">
        <p14:creationId xmlns:p14="http://schemas.microsoft.com/office/powerpoint/2010/main" val="219266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457201" y="1558591"/>
            <a:ext cx="9123759" cy="4862305"/>
          </a:xfrm>
        </p:spPr>
        <p:txBody>
          <a:bodyPr>
            <a:normAutofit fontScale="92500" lnSpcReduction="10000"/>
          </a:bodyPr>
          <a:lstStyle/>
          <a:p>
            <a:pPr marL="0" indent="0">
              <a:buNone/>
            </a:pPr>
            <a:r>
              <a:rPr lang="en-GB" dirty="0"/>
              <a:t>At the time of his death in the custody of Avon and Somerset Constabulary (ASC) on 10 June 2010, James Herbert was 25 years old. James had been suffering from mental illness and had recently been using legal highs. He had been in contact with the police several times during that day, the first being at around 7.30 am. </a:t>
            </a:r>
          </a:p>
          <a:p>
            <a:pPr marL="0" indent="0">
              <a:buNone/>
            </a:pPr>
            <a:endParaRPr lang="en-GB" dirty="0"/>
          </a:p>
          <a:p>
            <a:pPr marL="0" indent="0">
              <a:buNone/>
            </a:pPr>
            <a:r>
              <a:rPr lang="en-GB" dirty="0"/>
              <a:t>The final contact was early in the evening, when police received a call about James placing himself in danger by running into the path of traffic on Bath Road in Wells, Somerset. After officers attended the incident, James was restrained and transported to Yeovil police station in a caged vehicle. On arrival, James was carried into the cells, and within minutes an ambulance was called as James had stopped breathing. He was pronounced dead shortly after 9pm. </a:t>
            </a:r>
          </a:p>
          <a:p>
            <a:pPr marL="0" indent="0">
              <a:buNone/>
            </a:pPr>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57201" y="372989"/>
            <a:ext cx="10860088" cy="1008063"/>
          </a:xfrm>
          <a:prstGeom prst="rect">
            <a:avLst/>
          </a:prstGeom>
          <a:noFill/>
          <a:ln>
            <a:noFill/>
          </a:ln>
        </p:spPr>
        <p:txBody>
          <a:bodyPr anchor="ctr">
            <a:normAutofit fontScale="90000"/>
          </a:bodyPr>
          <a:lstStyle/>
          <a:p>
            <a:r>
              <a:rPr lang="en-US" sz="3600" b="1" strike="noStrike" spc="-1" dirty="0">
                <a:solidFill>
                  <a:srgbClr val="000000"/>
                </a:solidFill>
                <a:latin typeface="Calibri"/>
              </a:rPr>
              <a:t>James Herbert </a:t>
            </a:r>
            <a:r>
              <a:rPr lang="en-US" sz="3600" b="1" strike="noStrike" spc="-1" dirty="0">
                <a:solidFill>
                  <a:srgbClr val="000000"/>
                </a:solidFill>
                <a:latin typeface="+mn-lt"/>
              </a:rPr>
              <a:t>- </a:t>
            </a:r>
            <a:r>
              <a:rPr lang="en-GB" sz="3600" b="1" dirty="0">
                <a:latin typeface="+mn-lt"/>
              </a:rPr>
              <a:t>born March 12</a:t>
            </a:r>
            <a:r>
              <a:rPr lang="en-GB" sz="3600" b="1" baseline="30000" dirty="0">
                <a:latin typeface="+mn-lt"/>
              </a:rPr>
              <a:t>th</a:t>
            </a:r>
            <a:r>
              <a:rPr lang="en-GB" sz="3600" b="1" dirty="0">
                <a:latin typeface="+mn-lt"/>
              </a:rPr>
              <a:t> 1985 died June 10</a:t>
            </a:r>
            <a:r>
              <a:rPr lang="en-GB" sz="3600" b="1" baseline="30000" dirty="0">
                <a:latin typeface="+mn-lt"/>
              </a:rPr>
              <a:t>th</a:t>
            </a:r>
            <a:r>
              <a:rPr lang="en-GB" sz="3600" b="1" dirty="0">
                <a:latin typeface="+mn-lt"/>
              </a:rPr>
              <a:t> 2010</a:t>
            </a:r>
            <a:endParaRPr lang="en-US" sz="3600" b="1" strike="noStrike" spc="-1" dirty="0">
              <a:solidFill>
                <a:srgbClr val="000000"/>
              </a:solidFill>
              <a:latin typeface="+mn-lt"/>
            </a:endParaRPr>
          </a:p>
        </p:txBody>
      </p:sp>
    </p:spTree>
    <p:extLst>
      <p:ext uri="{BB962C8B-B14F-4D97-AF65-F5344CB8AC3E}">
        <p14:creationId xmlns:p14="http://schemas.microsoft.com/office/powerpoint/2010/main" val="2157991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587592" y="1558591"/>
            <a:ext cx="8893556" cy="4525215"/>
          </a:xfrm>
        </p:spPr>
        <p:txBody>
          <a:bodyPr>
            <a:normAutofit/>
          </a:bodyPr>
          <a:lstStyle/>
          <a:p>
            <a:r>
              <a:rPr lang="en-US" spc="-1" dirty="0">
                <a:solidFill>
                  <a:srgbClr val="000000"/>
                </a:solidFill>
              </a:rPr>
              <a:t>Subsequent to James’ death in police custody in 2010, the then IPCC (now the IOPC), held two investigations and an inquest was also held. The IPCC released the Six Missed Chances report in September 2017. </a:t>
            </a:r>
          </a:p>
          <a:p>
            <a:endParaRPr lang="en-US" spc="-1" dirty="0">
              <a:solidFill>
                <a:srgbClr val="000000"/>
              </a:solidFill>
            </a:endParaRPr>
          </a:p>
          <a:p>
            <a:r>
              <a:rPr lang="en-US" spc="-1" dirty="0">
                <a:solidFill>
                  <a:srgbClr val="000000"/>
                </a:solidFill>
              </a:rPr>
              <a:t>The focus of the Six Missed Chances Report is on what could have happened that may have changed the outcome for James and what missed opportunities there were for the police to have changed the outcome of James’ arrest and detention. </a:t>
            </a:r>
          </a:p>
          <a:p>
            <a:pPr marL="0" indent="0">
              <a:buNone/>
            </a:pPr>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665956" y="372989"/>
            <a:ext cx="10860088" cy="1008063"/>
          </a:xfrm>
          <a:prstGeom prst="rect">
            <a:avLst/>
          </a:prstGeom>
          <a:noFill/>
          <a:ln>
            <a:noFill/>
          </a:ln>
        </p:spPr>
        <p:txBody>
          <a:bodyPr anchor="ctr">
            <a:normAutofit/>
          </a:bodyPr>
          <a:lstStyle/>
          <a:p>
            <a:pPr>
              <a:lnSpc>
                <a:spcPct val="90000"/>
              </a:lnSpc>
            </a:pPr>
            <a:r>
              <a:rPr lang="en-US" sz="3600" b="1" strike="noStrike" spc="-1" dirty="0">
                <a:solidFill>
                  <a:srgbClr val="000000"/>
                </a:solidFill>
                <a:latin typeface="Calibri"/>
              </a:rPr>
              <a:t>The Report</a:t>
            </a:r>
          </a:p>
        </p:txBody>
      </p:sp>
    </p:spTree>
    <p:extLst>
      <p:ext uri="{BB962C8B-B14F-4D97-AF65-F5344CB8AC3E}">
        <p14:creationId xmlns:p14="http://schemas.microsoft.com/office/powerpoint/2010/main" val="2041586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540262" y="1500743"/>
            <a:ext cx="8940886" cy="4862305"/>
          </a:xfrm>
        </p:spPr>
        <p:txBody>
          <a:bodyPr>
            <a:normAutofit/>
          </a:bodyPr>
          <a:lstStyle/>
          <a:p>
            <a:pPr marL="0" indent="0">
              <a:buNone/>
            </a:pPr>
            <a:endParaRPr lang="en-GB" dirty="0"/>
          </a:p>
          <a:p>
            <a:pPr marL="0" indent="0">
              <a:buNone/>
            </a:pPr>
            <a:r>
              <a:rPr lang="en-GB" dirty="0"/>
              <a:t>The report makes the point that five different officers directly interacted with James three separate times before 1.00PM on the day that he died and a sixth issued radio messages concerning him. The police took calls from four different members of the public, again before 1.00PM. Officers visited James and his mother at home. At 6.23pm there was another call, this time from James’s mother. Many of the police officers had previous knowledge of James. </a:t>
            </a:r>
          </a:p>
          <a:p>
            <a:endParaRPr lang="en-GB" dirty="0"/>
          </a:p>
          <a:p>
            <a:pPr marL="0" indent="0">
              <a:buNone/>
            </a:pPr>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57201" y="383144"/>
            <a:ext cx="10860088" cy="1008063"/>
          </a:xfrm>
          <a:prstGeom prst="rect">
            <a:avLst/>
          </a:prstGeom>
          <a:noFill/>
          <a:ln>
            <a:noFill/>
          </a:ln>
        </p:spPr>
        <p:txBody>
          <a:bodyPr anchor="ctr">
            <a:normAutofit/>
          </a:bodyPr>
          <a:lstStyle/>
          <a:p>
            <a:pPr>
              <a:lnSpc>
                <a:spcPct val="90000"/>
              </a:lnSpc>
            </a:pPr>
            <a:r>
              <a:rPr lang="en-US" sz="3600" b="1" strike="noStrike" spc="-1" dirty="0">
                <a:solidFill>
                  <a:srgbClr val="000000"/>
                </a:solidFill>
                <a:latin typeface="Calibri"/>
              </a:rPr>
              <a:t>Chance 1 – A missed chance to avert a crisis. </a:t>
            </a:r>
          </a:p>
        </p:txBody>
      </p:sp>
    </p:spTree>
    <p:extLst>
      <p:ext uri="{BB962C8B-B14F-4D97-AF65-F5344CB8AC3E}">
        <p14:creationId xmlns:p14="http://schemas.microsoft.com/office/powerpoint/2010/main" val="1975227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544490" y="1334099"/>
            <a:ext cx="9038247" cy="4862305"/>
          </a:xfrm>
        </p:spPr>
        <p:txBody>
          <a:bodyPr>
            <a:normAutofit/>
          </a:bodyPr>
          <a:lstStyle/>
          <a:p>
            <a:r>
              <a:rPr lang="en-US" b="1" spc="-1" dirty="0">
                <a:solidFill>
                  <a:srgbClr val="000000"/>
                </a:solidFill>
              </a:rPr>
              <a:t>Information should be recorded promptly</a:t>
            </a:r>
            <a:r>
              <a:rPr lang="en-US" spc="-1" dirty="0">
                <a:solidFill>
                  <a:srgbClr val="000000"/>
                </a:solidFill>
              </a:rPr>
              <a:t> – </a:t>
            </a:r>
            <a:r>
              <a:rPr lang="en-US" i="1" spc="-1" dirty="0">
                <a:solidFill>
                  <a:srgbClr val="000000"/>
                </a:solidFill>
              </a:rPr>
              <a:t>the reports made regarding James did not always feature his name and so could be linked, nor did they consistently record that James had known mental health concerns and had taken legal highs. </a:t>
            </a:r>
          </a:p>
          <a:p>
            <a:endParaRPr lang="en-US" i="1" spc="-1" dirty="0">
              <a:solidFill>
                <a:srgbClr val="000000"/>
              </a:solidFill>
            </a:endParaRPr>
          </a:p>
          <a:p>
            <a:r>
              <a:rPr lang="en-US" b="1" spc="-1" dirty="0">
                <a:solidFill>
                  <a:srgbClr val="000000"/>
                </a:solidFill>
              </a:rPr>
              <a:t>Information should be consolidated and shared.</a:t>
            </a:r>
          </a:p>
          <a:p>
            <a:pPr marL="0" indent="0">
              <a:buNone/>
            </a:pPr>
            <a:endParaRPr lang="en-GB" i="1" dirty="0"/>
          </a:p>
          <a:p>
            <a:r>
              <a:rPr lang="en-GB" b="1" dirty="0"/>
              <a:t>Mental Health Services should be contacted – </a:t>
            </a:r>
            <a:r>
              <a:rPr lang="en-GB" i="1" dirty="0"/>
              <a:t>several officers were concerned regarding James’ wellbeing but no one contacted mental health services at this time. </a:t>
            </a:r>
            <a:endParaRPr lang="en-GB" b="1" dirty="0"/>
          </a:p>
          <a:p>
            <a:pPr marL="0" indent="0">
              <a:buNone/>
            </a:pPr>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57200" y="250825"/>
            <a:ext cx="10860088" cy="1008063"/>
          </a:xfrm>
          <a:prstGeom prst="rect">
            <a:avLst/>
          </a:prstGeom>
          <a:noFill/>
          <a:ln>
            <a:noFill/>
          </a:ln>
        </p:spPr>
        <p:txBody>
          <a:bodyPr anchor="ctr">
            <a:normAutofit/>
          </a:bodyPr>
          <a:lstStyle/>
          <a:p>
            <a:pPr>
              <a:lnSpc>
                <a:spcPct val="90000"/>
              </a:lnSpc>
            </a:pPr>
            <a:r>
              <a:rPr lang="en-US" sz="3600" b="0" strike="noStrike" spc="-1" dirty="0">
                <a:solidFill>
                  <a:srgbClr val="000000"/>
                </a:solidFill>
                <a:latin typeface="Calibri"/>
              </a:rPr>
              <a:t>Chance 1 – what </a:t>
            </a:r>
            <a:r>
              <a:rPr lang="en-US" sz="3600" b="1" strike="noStrike" spc="-1" dirty="0">
                <a:solidFill>
                  <a:srgbClr val="000000"/>
                </a:solidFill>
                <a:latin typeface="Calibri"/>
              </a:rPr>
              <a:t>should</a:t>
            </a:r>
            <a:r>
              <a:rPr lang="en-US" sz="3600" b="0" strike="noStrike" spc="-1" dirty="0">
                <a:solidFill>
                  <a:srgbClr val="000000"/>
                </a:solidFill>
                <a:latin typeface="Calibri"/>
              </a:rPr>
              <a:t> have happened?</a:t>
            </a:r>
          </a:p>
        </p:txBody>
      </p:sp>
    </p:spTree>
    <p:extLst>
      <p:ext uri="{BB962C8B-B14F-4D97-AF65-F5344CB8AC3E}">
        <p14:creationId xmlns:p14="http://schemas.microsoft.com/office/powerpoint/2010/main" val="2964402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640602" y="1381052"/>
            <a:ext cx="8757995" cy="5103956"/>
          </a:xfrm>
        </p:spPr>
        <p:txBody>
          <a:bodyPr>
            <a:normAutofit lnSpcReduction="10000"/>
          </a:bodyPr>
          <a:lstStyle/>
          <a:p>
            <a:r>
              <a:rPr lang="en-US" spc="-1" dirty="0">
                <a:solidFill>
                  <a:srgbClr val="000000"/>
                </a:solidFill>
              </a:rPr>
              <a:t>The IPCC report notes that whilst James was reported as being non-compliant he was also non-threatening at the point he was taken to the ground and physically restrained.</a:t>
            </a:r>
          </a:p>
          <a:p>
            <a:endParaRPr lang="en-US" spc="-1" dirty="0">
              <a:solidFill>
                <a:srgbClr val="000000"/>
              </a:solidFill>
            </a:endParaRPr>
          </a:p>
          <a:p>
            <a:r>
              <a:rPr lang="en-US" spc="-1" dirty="0">
                <a:solidFill>
                  <a:srgbClr val="000000"/>
                </a:solidFill>
              </a:rPr>
              <a:t>The PCSO radioed for immediate assistance as James was in the road.  </a:t>
            </a:r>
          </a:p>
          <a:p>
            <a:endParaRPr lang="en-US" spc="-1" dirty="0">
              <a:solidFill>
                <a:srgbClr val="000000"/>
              </a:solidFill>
            </a:endParaRPr>
          </a:p>
          <a:p>
            <a:r>
              <a:rPr lang="en-US" spc="-1" dirty="0">
                <a:solidFill>
                  <a:srgbClr val="000000"/>
                </a:solidFill>
              </a:rPr>
              <a:t>The report notes that the restraint happened ‘very quickly’ and was in fact just 4 minutes of PC’s arrival, meaning only very minimal endeavours could have been made to de-escalate. </a:t>
            </a: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57201" y="372989"/>
            <a:ext cx="10860088" cy="1008063"/>
          </a:xfrm>
          <a:prstGeom prst="rect">
            <a:avLst/>
          </a:prstGeom>
          <a:noFill/>
          <a:ln>
            <a:noFill/>
          </a:ln>
        </p:spPr>
        <p:txBody>
          <a:bodyPr anchor="ctr">
            <a:normAutofit/>
          </a:bodyPr>
          <a:lstStyle/>
          <a:p>
            <a:r>
              <a:rPr lang="en-US" sz="3600" b="1" spc="-1" dirty="0">
                <a:solidFill>
                  <a:srgbClr val="000000"/>
                </a:solidFill>
                <a:latin typeface="Calibri"/>
              </a:rPr>
              <a:t>Chance 2 – A missed chance to de-escalate</a:t>
            </a:r>
            <a:endParaRPr lang="en-US" sz="3600" b="1" strike="noStrike" spc="-1" dirty="0">
              <a:solidFill>
                <a:srgbClr val="000000"/>
              </a:solidFill>
              <a:latin typeface="Calibri"/>
            </a:endParaRPr>
          </a:p>
        </p:txBody>
      </p:sp>
    </p:spTree>
    <p:extLst>
      <p:ext uri="{BB962C8B-B14F-4D97-AF65-F5344CB8AC3E}">
        <p14:creationId xmlns:p14="http://schemas.microsoft.com/office/powerpoint/2010/main" val="347187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544490" y="1334099"/>
            <a:ext cx="8936655" cy="4862305"/>
          </a:xfrm>
        </p:spPr>
        <p:txBody>
          <a:bodyPr>
            <a:normAutofit lnSpcReduction="10000"/>
          </a:bodyPr>
          <a:lstStyle/>
          <a:p>
            <a:r>
              <a:rPr lang="en-GB" b="1" dirty="0"/>
              <a:t>Officers should attempt de-escalating communication techniques first  </a:t>
            </a:r>
            <a:r>
              <a:rPr lang="en-GB" dirty="0"/>
              <a:t>- </a:t>
            </a:r>
            <a:r>
              <a:rPr lang="en-GB" i="1" dirty="0"/>
              <a:t>guidance at the time was clear that restraint should only be used when someone is being violent and aggressive, and although James was non-compliant, he was neither of these things until restrained</a:t>
            </a:r>
          </a:p>
          <a:p>
            <a:endParaRPr lang="en-GB" i="1" dirty="0"/>
          </a:p>
          <a:p>
            <a:r>
              <a:rPr lang="en-GB" b="1" dirty="0"/>
              <a:t>Officers should avoid using restraint on people with mental health problems if at all possible </a:t>
            </a:r>
            <a:r>
              <a:rPr lang="en-GB" dirty="0"/>
              <a:t>- </a:t>
            </a:r>
            <a:r>
              <a:rPr lang="en-GB" i="1" dirty="0"/>
              <a:t>numerous investigations into deaths in police custody, including James’, have identified that when someone is experiencing a mental health crisis, restraint is often experienced as extremely intimidating and can lead to panic. </a:t>
            </a:r>
            <a:endParaRPr lang="en-GB" dirty="0"/>
          </a:p>
          <a:p>
            <a:endParaRPr lang="en-GB" dirty="0"/>
          </a:p>
          <a:p>
            <a:pPr marL="0" indent="0">
              <a:buNone/>
            </a:pPr>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57200" y="250825"/>
            <a:ext cx="10860088" cy="1008063"/>
          </a:xfrm>
          <a:prstGeom prst="rect">
            <a:avLst/>
          </a:prstGeom>
          <a:noFill/>
          <a:ln>
            <a:noFill/>
          </a:ln>
        </p:spPr>
        <p:txBody>
          <a:bodyPr anchor="ctr">
            <a:normAutofit/>
          </a:bodyPr>
          <a:lstStyle/>
          <a:p>
            <a:r>
              <a:rPr lang="en-US" sz="3600" spc="-1" dirty="0">
                <a:solidFill>
                  <a:srgbClr val="000000"/>
                </a:solidFill>
                <a:latin typeface="Calibri"/>
              </a:rPr>
              <a:t>Chance 2 – what </a:t>
            </a:r>
            <a:r>
              <a:rPr lang="en-US" sz="3600" b="1" spc="-1" dirty="0">
                <a:solidFill>
                  <a:srgbClr val="000000"/>
                </a:solidFill>
                <a:latin typeface="Calibri"/>
              </a:rPr>
              <a:t>should</a:t>
            </a:r>
            <a:r>
              <a:rPr lang="en-US" sz="3600" spc="-1" dirty="0">
                <a:solidFill>
                  <a:srgbClr val="000000"/>
                </a:solidFill>
                <a:latin typeface="Calibri"/>
              </a:rPr>
              <a:t> have happened?</a:t>
            </a:r>
            <a:endParaRPr lang="en-US" sz="3600" b="0" strike="noStrike" spc="-1" dirty="0">
              <a:solidFill>
                <a:srgbClr val="000000"/>
              </a:solidFill>
              <a:latin typeface="Calibri"/>
            </a:endParaRPr>
          </a:p>
        </p:txBody>
      </p:sp>
    </p:spTree>
    <p:extLst>
      <p:ext uri="{BB962C8B-B14F-4D97-AF65-F5344CB8AC3E}">
        <p14:creationId xmlns:p14="http://schemas.microsoft.com/office/powerpoint/2010/main" val="3146454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747" y="4281543"/>
            <a:ext cx="2139353" cy="2139353"/>
          </a:xfrm>
          <a:prstGeom prst="rect">
            <a:avLst/>
          </a:prstGeom>
        </p:spPr>
      </p:pic>
      <p:sp>
        <p:nvSpPr>
          <p:cNvPr id="3" name="Content Placeholder 2"/>
          <p:cNvSpPr>
            <a:spLocks noGrp="1"/>
          </p:cNvSpPr>
          <p:nvPr>
            <p:ph idx="1"/>
          </p:nvPr>
        </p:nvSpPr>
        <p:spPr>
          <a:xfrm>
            <a:off x="457201" y="1831642"/>
            <a:ext cx="9011239" cy="4862305"/>
          </a:xfrm>
        </p:spPr>
        <p:txBody>
          <a:bodyPr>
            <a:normAutofit/>
          </a:bodyPr>
          <a:lstStyle/>
          <a:p>
            <a:r>
              <a:rPr lang="en-GB" sz="2600" dirty="0"/>
              <a:t>Based on the accounts of officers and members of the public, there is no evidence that at any point did officers appear to consider the possibility of reducing the restraint, to see if that would help calm James down. </a:t>
            </a:r>
          </a:p>
          <a:p>
            <a:endParaRPr lang="en-GB" sz="2600" dirty="0"/>
          </a:p>
          <a:p>
            <a:r>
              <a:rPr lang="en-GB" sz="2600" dirty="0"/>
              <a:t>Shortly after James was placed in the van, his mother Mrs Montgomery arrived. She told officers that James had been taking legal highs, and requested he be given medical assistance. She was assured that he would receive medical assistance once he had calmed down, info was noted, but not passed on or acted upon. </a:t>
            </a:r>
          </a:p>
          <a:p>
            <a:pPr marL="0" indent="0">
              <a:buNone/>
            </a:pPr>
            <a:endParaRPr lang="en-US" spc="-1" dirty="0">
              <a:solidFill>
                <a:srgbClr val="000000"/>
              </a:solidFill>
            </a:endParaRPr>
          </a:p>
        </p:txBody>
      </p:sp>
      <p:cxnSp>
        <p:nvCxnSpPr>
          <p:cNvPr id="5" name="Straight Connector 4"/>
          <p:cNvCxnSpPr/>
          <p:nvPr/>
        </p:nvCxnSpPr>
        <p:spPr>
          <a:xfrm>
            <a:off x="889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12090400" y="0"/>
            <a:ext cx="0" cy="685800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0" y="101600"/>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H="1">
            <a:off x="0" y="6775973"/>
            <a:ext cx="12192000" cy="0"/>
          </a:xfrm>
          <a:prstGeom prst="line">
            <a:avLst/>
          </a:prstGeom>
          <a:ln w="215900">
            <a:solidFill>
              <a:srgbClr val="00AEA9"/>
            </a:solidFill>
          </a:ln>
        </p:spPr>
        <p:style>
          <a:lnRef idx="3">
            <a:schemeClr val="dk1"/>
          </a:lnRef>
          <a:fillRef idx="0">
            <a:schemeClr val="dk1"/>
          </a:fillRef>
          <a:effectRef idx="2">
            <a:schemeClr val="dk1"/>
          </a:effectRef>
          <a:fontRef idx="minor">
            <a:schemeClr val="tx1"/>
          </a:fontRef>
        </p:style>
      </p:cxnSp>
      <p:sp>
        <p:nvSpPr>
          <p:cNvPr id="13" name="TextShape 1">
            <a:extLst>
              <a:ext uri="{FF2B5EF4-FFF2-40B4-BE49-F238E27FC236}">
                <a16:creationId xmlns:a16="http://schemas.microsoft.com/office/drawing/2014/main" id="{627DA1D8-32D4-9744-A3BD-0C420DA114A9}"/>
              </a:ext>
            </a:extLst>
          </p:cNvPr>
          <p:cNvSpPr txBox="1">
            <a:spLocks noGrp="1"/>
          </p:cNvSpPr>
          <p:nvPr>
            <p:ph type="title"/>
          </p:nvPr>
        </p:nvSpPr>
        <p:spPr>
          <a:xfrm>
            <a:off x="457201" y="679477"/>
            <a:ext cx="10860088" cy="1008063"/>
          </a:xfrm>
          <a:prstGeom prst="rect">
            <a:avLst/>
          </a:prstGeom>
          <a:noFill/>
          <a:ln>
            <a:noFill/>
          </a:ln>
        </p:spPr>
        <p:txBody>
          <a:bodyPr anchor="ctr">
            <a:normAutofit fontScale="90000"/>
          </a:bodyPr>
          <a:lstStyle/>
          <a:p>
            <a:r>
              <a:rPr lang="en-US" sz="3600" b="1" spc="-1" dirty="0">
                <a:solidFill>
                  <a:srgbClr val="000000"/>
                </a:solidFill>
                <a:latin typeface="+mn-lt"/>
              </a:rPr>
              <a:t>Chance 3 – </a:t>
            </a:r>
            <a:r>
              <a:rPr lang="en-GB" sz="3600" b="1" dirty="0">
                <a:latin typeface="+mn-lt"/>
              </a:rPr>
              <a:t>Once James was restrained: a missed chance to release the pressure </a:t>
            </a:r>
            <a:br>
              <a:rPr lang="en-GB" sz="3600" dirty="0"/>
            </a:br>
            <a:endParaRPr lang="en-US" sz="3600" b="0" strike="noStrike" spc="-1" dirty="0">
              <a:solidFill>
                <a:srgbClr val="000000"/>
              </a:solidFill>
              <a:latin typeface="Calibri"/>
            </a:endParaRPr>
          </a:p>
        </p:txBody>
      </p:sp>
    </p:spTree>
    <p:extLst>
      <p:ext uri="{BB962C8B-B14F-4D97-AF65-F5344CB8AC3E}">
        <p14:creationId xmlns:p14="http://schemas.microsoft.com/office/powerpoint/2010/main" val="2894670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3070</TotalTime>
  <Words>3122</Words>
  <Application>Microsoft Macintosh PowerPoint</Application>
  <PresentationFormat>Widescreen</PresentationFormat>
  <Paragraphs>172</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Six Missed Chances:  How a different approach to policing people with mental health problems could have prevented James Herbert’s death in custody  </vt:lpstr>
      <vt:lpstr>Objectives</vt:lpstr>
      <vt:lpstr>James Herbert - born March 12th 1985 died June 10th 2010</vt:lpstr>
      <vt:lpstr>The Report</vt:lpstr>
      <vt:lpstr>Chance 1 – A missed chance to avert a crisis. </vt:lpstr>
      <vt:lpstr>Chance 1 – what should have happened?</vt:lpstr>
      <vt:lpstr>Chance 2 – A missed chance to de-escalate</vt:lpstr>
      <vt:lpstr>Chance 2 – what should have happened?</vt:lpstr>
      <vt:lpstr>Chance 3 – Once James was restrained: a missed chance to release the pressure  </vt:lpstr>
      <vt:lpstr>Chance 3 – what should have happened?</vt:lpstr>
      <vt:lpstr>Chance 4 – The decision to take James to a police station: a missed chance to get immediate mental health support </vt:lpstr>
      <vt:lpstr>Chance 4 – what should have happened?</vt:lpstr>
      <vt:lpstr>Chance 5 – During the journey: a missed chance to check on James’ wellbeing </vt:lpstr>
      <vt:lpstr>Chance 5 – what should have happened?</vt:lpstr>
      <vt:lpstr>Chance 6 – On arrival: a missed medical emergency </vt:lpstr>
      <vt:lpstr>Chance 6 – What should have happened? </vt:lpstr>
      <vt:lpstr>Six Missed Chances makes five recommendations.</vt:lpstr>
      <vt:lpstr>What has changed since 2010,the 2017 report and now?</vt:lpstr>
      <vt:lpstr>Comments recorded regarding James overheard:</vt:lpstr>
      <vt:lpstr>PowerPoint Presentation</vt:lpstr>
      <vt:lpstr>What can ICVs do?</vt:lpstr>
      <vt:lpstr>Objectives – a recap</vt:lpstr>
      <vt:lpstr>Tony Herbert to ICVs: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Sherry Ralph</dc:creator>
  <cp:lastModifiedBy>Sherry Ralph</cp:lastModifiedBy>
  <cp:revision>240</cp:revision>
  <cp:lastPrinted>2018-07-13T15:29:00Z</cp:lastPrinted>
  <dcterms:created xsi:type="dcterms:W3CDTF">2017-07-11T13:00:39Z</dcterms:created>
  <dcterms:modified xsi:type="dcterms:W3CDTF">2019-12-20T10:25:33Z</dcterms:modified>
</cp:coreProperties>
</file>