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20"/>
  </p:notesMasterIdLst>
  <p:sldIdLst>
    <p:sldId id="263" r:id="rId2"/>
    <p:sldId id="269" r:id="rId3"/>
    <p:sldId id="270" r:id="rId4"/>
    <p:sldId id="273" r:id="rId5"/>
    <p:sldId id="274" r:id="rId6"/>
    <p:sldId id="276" r:id="rId7"/>
    <p:sldId id="271" r:id="rId8"/>
    <p:sldId id="272" r:id="rId9"/>
    <p:sldId id="277" r:id="rId10"/>
    <p:sldId id="285" r:id="rId11"/>
    <p:sldId id="286" r:id="rId12"/>
    <p:sldId id="278" r:id="rId13"/>
    <p:sldId id="279" r:id="rId14"/>
    <p:sldId id="281" r:id="rId15"/>
    <p:sldId id="280" r:id="rId16"/>
    <p:sldId id="283" r:id="rId17"/>
    <p:sldId id="284" r:id="rId18"/>
    <p:sldId id="2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A9"/>
    <a:srgbClr val="40918F"/>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92547"/>
  </p:normalViewPr>
  <p:slideViewPr>
    <p:cSldViewPr snapToGrid="0" snapToObjects="1">
      <p:cViewPr varScale="1">
        <p:scale>
          <a:sx n="105" d="100"/>
          <a:sy n="105" d="100"/>
        </p:scale>
        <p:origin x="184" y="48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D3FD2-E219-7C40-BCBB-599C46E60A43}" type="datetimeFigureOut">
              <a:rPr lang="en-US" smtClean="0"/>
              <a:t>1/16/18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1AAA4-CEE9-7F42-A8F8-97DF7F292A10}" type="slidenum">
              <a:rPr lang="en-US" smtClean="0"/>
              <a:t>‹#›</a:t>
            </a:fld>
            <a:endParaRPr lang="en-US"/>
          </a:p>
        </p:txBody>
      </p:sp>
    </p:spTree>
    <p:extLst>
      <p:ext uri="{BB962C8B-B14F-4D97-AF65-F5344CB8AC3E}">
        <p14:creationId xmlns:p14="http://schemas.microsoft.com/office/powerpoint/2010/main" val="10234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section has further explanatory notes for you</a:t>
            </a:r>
            <a:r>
              <a:rPr lang="en-US" baseline="0" dirty="0" smtClean="0"/>
              <a:t> including additional detail, possible print outs etc.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a:t>
            </a:fld>
            <a:endParaRPr lang="en-US"/>
          </a:p>
        </p:txBody>
      </p:sp>
    </p:spTree>
    <p:extLst>
      <p:ext uri="{BB962C8B-B14F-4D97-AF65-F5344CB8AC3E}">
        <p14:creationId xmlns:p14="http://schemas.microsoft.com/office/powerpoint/2010/main" val="196494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wish to give the below as a handout or complete a Q and A session with the group of the role of ICVs depending on the levels</a:t>
            </a:r>
            <a:r>
              <a:rPr lang="en-US" baseline="0" dirty="0" smtClean="0"/>
              <a:t> of experience in the room.</a:t>
            </a:r>
          </a:p>
          <a:p>
            <a:endParaRPr lang="en-US" baseline="0" dirty="0" smtClean="0"/>
          </a:p>
          <a:p>
            <a:r>
              <a:rPr lang="en-US" sz="1200" b="1" kern="1200" dirty="0" smtClean="0">
                <a:solidFill>
                  <a:schemeClr val="tx1"/>
                </a:solidFill>
                <a:effectLst/>
                <a:latin typeface="+mn-lt"/>
                <a:ea typeface="+mn-ea"/>
                <a:cs typeface="+mn-cs"/>
              </a:rPr>
              <a:t>The Roles – Appropriate Adult </a:t>
            </a:r>
            <a:endParaRPr lang="en-US" dirty="0" smtClean="0"/>
          </a:p>
          <a:p>
            <a:r>
              <a:rPr lang="en-US" sz="1200" kern="1200" dirty="0" smtClean="0">
                <a:solidFill>
                  <a:schemeClr val="tx1"/>
                </a:solidFill>
                <a:effectLst/>
                <a:latin typeface="+mn-lt"/>
                <a:ea typeface="+mn-ea"/>
                <a:cs typeface="+mn-cs"/>
              </a:rPr>
              <a:t>The AA is a statutory role established by PACE 1984 and its Codes of Practice, a framework that applies to police forces in England, Wales and Northern Ireland. The role’s origins lie in a miscarriage of justice in which two children and a young adult with a learning disability were convicted of serious offences on the basis of false confessions. </a:t>
            </a:r>
            <a:endParaRPr lang="en-US" dirty="0" smtClean="0"/>
          </a:p>
          <a:p>
            <a:r>
              <a:rPr lang="en-US" sz="1200" kern="1200" dirty="0" smtClean="0">
                <a:solidFill>
                  <a:schemeClr val="tx1"/>
                </a:solidFill>
                <a:effectLst/>
                <a:latin typeface="+mn-lt"/>
                <a:ea typeface="+mn-ea"/>
                <a:cs typeface="+mn-cs"/>
              </a:rPr>
              <a:t>The police are required to contact an AA as soon as is practicable whenever they detain in custody or interview voluntarily under caution: W </a:t>
            </a:r>
            <a:endParaRPr lang="en-US" dirty="0" smtClean="0"/>
          </a:p>
          <a:p>
            <a:r>
              <a:rPr lang="en-US" sz="1200" kern="1200" dirty="0" smtClean="0">
                <a:solidFill>
                  <a:schemeClr val="tx1"/>
                </a:solidFill>
                <a:effectLst/>
                <a:latin typeface="+mn-lt"/>
                <a:ea typeface="+mn-ea"/>
                <a:cs typeface="+mn-cs"/>
              </a:rPr>
              <a:t>• a child or young person under the age of 18 </a:t>
            </a:r>
            <a:endParaRPr lang="en-US" dirty="0" smtClean="0"/>
          </a:p>
          <a:p>
            <a:r>
              <a:rPr lang="en-US" sz="1200" kern="1200" dirty="0" smtClean="0">
                <a:solidFill>
                  <a:schemeClr val="tx1"/>
                </a:solidFill>
                <a:effectLst/>
                <a:latin typeface="+mn-lt"/>
                <a:ea typeface="+mn-ea"/>
                <a:cs typeface="+mn-cs"/>
              </a:rPr>
              <a:t>• an adult who has a mental disorder or is otherwise mentally vulnerable </a:t>
            </a:r>
            <a:endParaRPr lang="en-US" dirty="0" smtClean="0"/>
          </a:p>
          <a:p>
            <a:r>
              <a:rPr lang="en-US" sz="1200" kern="1200" dirty="0" smtClean="0">
                <a:solidFill>
                  <a:schemeClr val="tx1"/>
                </a:solidFill>
                <a:effectLst/>
                <a:latin typeface="+mn-lt"/>
                <a:ea typeface="+mn-ea"/>
                <a:cs typeface="+mn-cs"/>
              </a:rPr>
              <a:t>Whether by virtue of age or mental state or capacity, such people are vulnerable because they are more likely to provide unreliable, misleading or </a:t>
            </a:r>
            <a:r>
              <a:rPr lang="en-US" sz="1200" kern="1200" dirty="0" err="1" smtClean="0">
                <a:solidFill>
                  <a:schemeClr val="tx1"/>
                </a:solidFill>
                <a:effectLst/>
                <a:latin typeface="+mn-lt"/>
                <a:ea typeface="+mn-ea"/>
                <a:cs typeface="+mn-cs"/>
              </a:rPr>
              <a:t>selfWincriminating</a:t>
            </a:r>
            <a:r>
              <a:rPr lang="en-US" sz="1200" kern="1200" dirty="0" smtClean="0">
                <a:solidFill>
                  <a:schemeClr val="tx1"/>
                </a:solidFill>
                <a:effectLst/>
                <a:latin typeface="+mn-lt"/>
                <a:ea typeface="+mn-ea"/>
                <a:cs typeface="+mn-cs"/>
              </a:rPr>
              <a:t> information, without wishing to. They may also have difficulty understanding: W </a:t>
            </a:r>
            <a:endParaRPr lang="en-US" dirty="0" smtClean="0"/>
          </a:p>
          <a:p>
            <a:r>
              <a:rPr lang="en-US" sz="1200" kern="1200" dirty="0" smtClean="0">
                <a:solidFill>
                  <a:schemeClr val="tx1"/>
                </a:solidFill>
                <a:effectLst/>
                <a:latin typeface="+mn-lt"/>
                <a:ea typeface="+mn-ea"/>
                <a:cs typeface="+mn-cs"/>
              </a:rPr>
              <a:t>• and/or exercising their rights and entitlements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implications of the procedures and processes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significance of information, questions or their replies. </a:t>
            </a:r>
            <a:endParaRPr lang="en-US" dirty="0" smtClean="0"/>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AA is a safeguard against these vulnerabilities, protecting a person’s rights and welfare and enabling their effective participation. The role spans the detention episode, from rights and entitlements through to charge and bail, though they are not required to be constantly present. PACE provides AAs with specific rights including: access to the full custody record; requiring a legal representative to attend the station even if the vulnerable person has declined legal advice; private consultations with the suspect. The activities of an AA include, but are not limited to: </a:t>
            </a:r>
            <a:endParaRPr lang="en-US" dirty="0" smtClean="0"/>
          </a:p>
          <a:p>
            <a:r>
              <a:rPr lang="en-US" sz="1200" kern="1200" dirty="0" smtClean="0">
                <a:solidFill>
                  <a:schemeClr val="tx1"/>
                </a:solidFill>
                <a:effectLst/>
                <a:latin typeface="+mn-lt"/>
                <a:ea typeface="+mn-ea"/>
                <a:cs typeface="+mn-cs"/>
              </a:rPr>
              <a:t>helping people to understand their rights and ensure rights are protected; </a:t>
            </a:r>
          </a:p>
          <a:p>
            <a:r>
              <a:rPr lang="en-US" sz="1200" kern="1200" dirty="0" smtClean="0">
                <a:solidFill>
                  <a:schemeClr val="tx1"/>
                </a:solidFill>
                <a:effectLst/>
                <a:latin typeface="+mn-lt"/>
                <a:ea typeface="+mn-ea"/>
                <a:cs typeface="+mn-cs"/>
              </a:rPr>
              <a:t>supporting, advising and assisting them whenever they are given, or asked to </a:t>
            </a:r>
          </a:p>
          <a:p>
            <a:r>
              <a:rPr lang="en-US" sz="1200" kern="1200" dirty="0" smtClean="0">
                <a:solidFill>
                  <a:schemeClr val="tx1"/>
                </a:solidFill>
                <a:effectLst/>
                <a:latin typeface="+mn-lt"/>
                <a:ea typeface="+mn-ea"/>
                <a:cs typeface="+mn-cs"/>
              </a:rPr>
              <a:t>provide, information or participates in any PACE procedure; </a:t>
            </a:r>
          </a:p>
          <a:p>
            <a:r>
              <a:rPr lang="en-US" sz="1200" kern="1200" dirty="0" smtClean="0">
                <a:solidFill>
                  <a:schemeClr val="tx1"/>
                </a:solidFill>
                <a:effectLst/>
                <a:latin typeface="+mn-lt"/>
                <a:ea typeface="+mn-ea"/>
                <a:cs typeface="+mn-cs"/>
              </a:rPr>
              <a:t>assist with communication them and the police; </a:t>
            </a:r>
          </a:p>
          <a:p>
            <a:r>
              <a:rPr lang="en-US" sz="1200" kern="1200" dirty="0" smtClean="0">
                <a:solidFill>
                  <a:schemeClr val="tx1"/>
                </a:solidFill>
                <a:effectLst/>
                <a:latin typeface="+mn-lt"/>
                <a:ea typeface="+mn-ea"/>
                <a:cs typeface="+mn-cs"/>
              </a:rPr>
              <a:t>observe whether the police are acting properly and fairly and are respecting </a:t>
            </a:r>
          </a:p>
          <a:p>
            <a:r>
              <a:rPr lang="en-US" sz="1200" kern="1200" dirty="0" smtClean="0">
                <a:solidFill>
                  <a:schemeClr val="tx1"/>
                </a:solidFill>
                <a:effectLst/>
                <a:latin typeface="+mn-lt"/>
                <a:ea typeface="+mn-ea"/>
                <a:cs typeface="+mn-cs"/>
              </a:rPr>
              <a:t>the rights of the young person or vulnerable adult and to inform the police if </a:t>
            </a:r>
          </a:p>
          <a:p>
            <a:r>
              <a:rPr lang="en-US" sz="1200" kern="1200" dirty="0" smtClean="0">
                <a:solidFill>
                  <a:schemeClr val="tx1"/>
                </a:solidFill>
                <a:effectLst/>
                <a:latin typeface="+mn-lt"/>
                <a:ea typeface="+mn-ea"/>
                <a:cs typeface="+mn-cs"/>
              </a:rPr>
              <a:t>they are not. </a:t>
            </a:r>
          </a:p>
          <a:p>
            <a:r>
              <a:rPr lang="en-US" sz="1200" kern="1200" dirty="0" smtClean="0">
                <a:solidFill>
                  <a:schemeClr val="tx1"/>
                </a:solidFill>
                <a:effectLst/>
                <a:latin typeface="+mn-lt"/>
                <a:ea typeface="+mn-ea"/>
                <a:cs typeface="+mn-cs"/>
              </a:rPr>
              <a:t>A wide variety of people undertake the AA role including: parents and family members; social and youth offending team workers; paid sessional staff; and volunteers.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AA does not have legal privilege but is under a duty of confidentiality. Unlike legal representation, the presence of an AA is </a:t>
            </a:r>
            <a:r>
              <a:rPr lang="en-US" sz="1200" i="1" kern="1200" dirty="0" smtClean="0">
                <a:solidFill>
                  <a:schemeClr val="tx1"/>
                </a:solidFill>
                <a:effectLst/>
                <a:latin typeface="+mn-lt"/>
                <a:ea typeface="+mn-ea"/>
                <a:cs typeface="+mn-cs"/>
              </a:rPr>
              <a:t>mandatory</a:t>
            </a:r>
            <a:r>
              <a:rPr lang="en-US" sz="1200" kern="1200" dirty="0" smtClean="0">
                <a:solidFill>
                  <a:schemeClr val="tx1"/>
                </a:solidFill>
                <a:effectLst/>
                <a:latin typeface="+mn-lt"/>
                <a:ea typeface="+mn-ea"/>
                <a:cs typeface="+mn-cs"/>
              </a:rPr>
              <a:t> for many police procedures. Failure to ensure an AA is present can result in evidence being ruled inadmissible in court. </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10</a:t>
            </a:fld>
            <a:endParaRPr lang="en-US"/>
          </a:p>
        </p:txBody>
      </p:sp>
    </p:spTree>
    <p:extLst>
      <p:ext uri="{BB962C8B-B14F-4D97-AF65-F5344CB8AC3E}">
        <p14:creationId xmlns:p14="http://schemas.microsoft.com/office/powerpoint/2010/main" val="131190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wish to give the below as a handout or complete a Q and A session with the group of the role of ICVs depending on the levels</a:t>
            </a:r>
            <a:r>
              <a:rPr lang="en-US" baseline="0" dirty="0" smtClean="0"/>
              <a:t> of experience in the room.</a:t>
            </a:r>
          </a:p>
          <a:p>
            <a:endParaRPr lang="en-US" baseline="0" dirty="0" smtClean="0"/>
          </a:p>
          <a:p>
            <a:r>
              <a:rPr lang="en-US" sz="1200" b="1" kern="1200" dirty="0" smtClean="0">
                <a:solidFill>
                  <a:schemeClr val="tx1"/>
                </a:solidFill>
                <a:effectLst/>
                <a:latin typeface="+mn-lt"/>
                <a:ea typeface="+mn-ea"/>
                <a:cs typeface="+mn-cs"/>
              </a:rPr>
              <a:t>The Roles – Appropriate Adult </a:t>
            </a:r>
            <a:endParaRPr lang="en-US" dirty="0" smtClean="0"/>
          </a:p>
          <a:p>
            <a:r>
              <a:rPr lang="en-US" sz="1200" kern="1200" dirty="0" smtClean="0">
                <a:solidFill>
                  <a:schemeClr val="tx1"/>
                </a:solidFill>
                <a:effectLst/>
                <a:latin typeface="+mn-lt"/>
                <a:ea typeface="+mn-ea"/>
                <a:cs typeface="+mn-cs"/>
              </a:rPr>
              <a:t>The AA is a statutory role established by PACE 1984 and its Codes of Practice, a framework that applies to police forces in England, Wales and Northern Ireland. The role’s origins lie in a miscarriage of justice in which two children and a young adult with a learning disability were convicted of serious offences on the basis of false confessions. </a:t>
            </a:r>
            <a:endParaRPr lang="en-US" dirty="0" smtClean="0"/>
          </a:p>
          <a:p>
            <a:r>
              <a:rPr lang="en-US" sz="1200" kern="1200" dirty="0" smtClean="0">
                <a:solidFill>
                  <a:schemeClr val="tx1"/>
                </a:solidFill>
                <a:effectLst/>
                <a:latin typeface="+mn-lt"/>
                <a:ea typeface="+mn-ea"/>
                <a:cs typeface="+mn-cs"/>
              </a:rPr>
              <a:t>The police are required to contact an AA as soon as is practicable whenever they detain in custody or interview voluntarily under caution: W </a:t>
            </a:r>
            <a:endParaRPr lang="en-US" dirty="0" smtClean="0"/>
          </a:p>
          <a:p>
            <a:r>
              <a:rPr lang="en-US" sz="1200" kern="1200" dirty="0" smtClean="0">
                <a:solidFill>
                  <a:schemeClr val="tx1"/>
                </a:solidFill>
                <a:effectLst/>
                <a:latin typeface="+mn-lt"/>
                <a:ea typeface="+mn-ea"/>
                <a:cs typeface="+mn-cs"/>
              </a:rPr>
              <a:t>• a child or young person under the age of 18 </a:t>
            </a:r>
            <a:endParaRPr lang="en-US" dirty="0" smtClean="0"/>
          </a:p>
          <a:p>
            <a:r>
              <a:rPr lang="en-US" sz="1200" kern="1200" dirty="0" smtClean="0">
                <a:solidFill>
                  <a:schemeClr val="tx1"/>
                </a:solidFill>
                <a:effectLst/>
                <a:latin typeface="+mn-lt"/>
                <a:ea typeface="+mn-ea"/>
                <a:cs typeface="+mn-cs"/>
              </a:rPr>
              <a:t>• an adult who has a mental disorder or is otherwise mentally vulnerable </a:t>
            </a:r>
            <a:endParaRPr lang="en-US" dirty="0" smtClean="0"/>
          </a:p>
          <a:p>
            <a:r>
              <a:rPr lang="en-US" sz="1200" kern="1200" dirty="0" smtClean="0">
                <a:solidFill>
                  <a:schemeClr val="tx1"/>
                </a:solidFill>
                <a:effectLst/>
                <a:latin typeface="+mn-lt"/>
                <a:ea typeface="+mn-ea"/>
                <a:cs typeface="+mn-cs"/>
              </a:rPr>
              <a:t>Whether by virtue of age or mental state or capacity, such people are vulnerable because they are more likely to provide unreliable, misleading or </a:t>
            </a:r>
            <a:r>
              <a:rPr lang="en-US" sz="1200" kern="1200" dirty="0" err="1" smtClean="0">
                <a:solidFill>
                  <a:schemeClr val="tx1"/>
                </a:solidFill>
                <a:effectLst/>
                <a:latin typeface="+mn-lt"/>
                <a:ea typeface="+mn-ea"/>
                <a:cs typeface="+mn-cs"/>
              </a:rPr>
              <a:t>selfWincriminating</a:t>
            </a:r>
            <a:r>
              <a:rPr lang="en-US" sz="1200" kern="1200" dirty="0" smtClean="0">
                <a:solidFill>
                  <a:schemeClr val="tx1"/>
                </a:solidFill>
                <a:effectLst/>
                <a:latin typeface="+mn-lt"/>
                <a:ea typeface="+mn-ea"/>
                <a:cs typeface="+mn-cs"/>
              </a:rPr>
              <a:t> information, without wishing to. They may also have difficulty understanding: W </a:t>
            </a:r>
            <a:endParaRPr lang="en-US" dirty="0" smtClean="0"/>
          </a:p>
          <a:p>
            <a:r>
              <a:rPr lang="en-US" sz="1200" kern="1200" dirty="0" smtClean="0">
                <a:solidFill>
                  <a:schemeClr val="tx1"/>
                </a:solidFill>
                <a:effectLst/>
                <a:latin typeface="+mn-lt"/>
                <a:ea typeface="+mn-ea"/>
                <a:cs typeface="+mn-cs"/>
              </a:rPr>
              <a:t>• and/or exercising their rights and entitlements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implications of the procedures and processes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significance of information, questions or their replies. </a:t>
            </a:r>
            <a:endParaRPr lang="en-US" dirty="0" smtClean="0"/>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AA is a safeguard against these vulnerabilities, protecting a person’s rights and welfare and enabling their effective participation. The role spans the detention episode, from rights and entitlements through to charge and bail, though they are not required to be constantly present. PACE provides AAs with specific rights including: access to the full custody record; requiring a legal representative to attend the station even if the vulnerable person has declined legal advice; private consultations with the suspect. The activities of an AA include, but are not limited to: </a:t>
            </a:r>
            <a:endParaRPr lang="en-US" dirty="0" smtClean="0"/>
          </a:p>
          <a:p>
            <a:r>
              <a:rPr lang="en-US" sz="1200" kern="1200" dirty="0" smtClean="0">
                <a:solidFill>
                  <a:schemeClr val="tx1"/>
                </a:solidFill>
                <a:effectLst/>
                <a:latin typeface="+mn-lt"/>
                <a:ea typeface="+mn-ea"/>
                <a:cs typeface="+mn-cs"/>
              </a:rPr>
              <a:t>helping people to understand their rights and ensure rights are protected; </a:t>
            </a:r>
          </a:p>
          <a:p>
            <a:r>
              <a:rPr lang="en-US" sz="1200" kern="1200" dirty="0" smtClean="0">
                <a:solidFill>
                  <a:schemeClr val="tx1"/>
                </a:solidFill>
                <a:effectLst/>
                <a:latin typeface="+mn-lt"/>
                <a:ea typeface="+mn-ea"/>
                <a:cs typeface="+mn-cs"/>
              </a:rPr>
              <a:t>supporting, advising and assisting them whenever they are given, or asked to </a:t>
            </a:r>
          </a:p>
          <a:p>
            <a:r>
              <a:rPr lang="en-US" sz="1200" kern="1200" dirty="0" smtClean="0">
                <a:solidFill>
                  <a:schemeClr val="tx1"/>
                </a:solidFill>
                <a:effectLst/>
                <a:latin typeface="+mn-lt"/>
                <a:ea typeface="+mn-ea"/>
                <a:cs typeface="+mn-cs"/>
              </a:rPr>
              <a:t>provide, information or participates in any PACE procedure; </a:t>
            </a:r>
          </a:p>
          <a:p>
            <a:r>
              <a:rPr lang="en-US" sz="1200" kern="1200" dirty="0" smtClean="0">
                <a:solidFill>
                  <a:schemeClr val="tx1"/>
                </a:solidFill>
                <a:effectLst/>
                <a:latin typeface="+mn-lt"/>
                <a:ea typeface="+mn-ea"/>
                <a:cs typeface="+mn-cs"/>
              </a:rPr>
              <a:t>assist with communication them and the police; </a:t>
            </a:r>
          </a:p>
          <a:p>
            <a:r>
              <a:rPr lang="en-US" sz="1200" kern="1200" dirty="0" smtClean="0">
                <a:solidFill>
                  <a:schemeClr val="tx1"/>
                </a:solidFill>
                <a:effectLst/>
                <a:latin typeface="+mn-lt"/>
                <a:ea typeface="+mn-ea"/>
                <a:cs typeface="+mn-cs"/>
              </a:rPr>
              <a:t>observe whether the police are acting properly and fairly and are respecting </a:t>
            </a:r>
          </a:p>
          <a:p>
            <a:r>
              <a:rPr lang="en-US" sz="1200" kern="1200" dirty="0" smtClean="0">
                <a:solidFill>
                  <a:schemeClr val="tx1"/>
                </a:solidFill>
                <a:effectLst/>
                <a:latin typeface="+mn-lt"/>
                <a:ea typeface="+mn-ea"/>
                <a:cs typeface="+mn-cs"/>
              </a:rPr>
              <a:t>the rights of the young person or vulnerable adult and to inform the police if </a:t>
            </a:r>
          </a:p>
          <a:p>
            <a:r>
              <a:rPr lang="en-US" sz="1200" kern="1200" dirty="0" smtClean="0">
                <a:solidFill>
                  <a:schemeClr val="tx1"/>
                </a:solidFill>
                <a:effectLst/>
                <a:latin typeface="+mn-lt"/>
                <a:ea typeface="+mn-ea"/>
                <a:cs typeface="+mn-cs"/>
              </a:rPr>
              <a:t>they are not. </a:t>
            </a:r>
          </a:p>
          <a:p>
            <a:r>
              <a:rPr lang="en-US" sz="1200" kern="1200" dirty="0" smtClean="0">
                <a:solidFill>
                  <a:schemeClr val="tx1"/>
                </a:solidFill>
                <a:effectLst/>
                <a:latin typeface="+mn-lt"/>
                <a:ea typeface="+mn-ea"/>
                <a:cs typeface="+mn-cs"/>
              </a:rPr>
              <a:t>A wide variety of people undertake the AA role including: parents and family members; social and youth offending team workers; paid sessional staff; and volunteers.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AA does not have legal privilege but is under a duty of confidentiality. Unlike legal representation, the presence of an AA is </a:t>
            </a:r>
            <a:r>
              <a:rPr lang="en-US" sz="1200" i="1" kern="1200" dirty="0" smtClean="0">
                <a:solidFill>
                  <a:schemeClr val="tx1"/>
                </a:solidFill>
                <a:effectLst/>
                <a:latin typeface="+mn-lt"/>
                <a:ea typeface="+mn-ea"/>
                <a:cs typeface="+mn-cs"/>
              </a:rPr>
              <a:t>mandatory</a:t>
            </a:r>
            <a:r>
              <a:rPr lang="en-US" sz="1200" kern="1200" dirty="0" smtClean="0">
                <a:solidFill>
                  <a:schemeClr val="tx1"/>
                </a:solidFill>
                <a:effectLst/>
                <a:latin typeface="+mn-lt"/>
                <a:ea typeface="+mn-ea"/>
                <a:cs typeface="+mn-cs"/>
              </a:rPr>
              <a:t> for many police procedures. Failure to ensure an AA is present can result in evidence being ruled inadmissible in court. </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11</a:t>
            </a:fld>
            <a:endParaRPr lang="en-US"/>
          </a:p>
        </p:txBody>
      </p:sp>
    </p:spTree>
    <p:extLst>
      <p:ext uri="{BB962C8B-B14F-4D97-AF65-F5344CB8AC3E}">
        <p14:creationId xmlns:p14="http://schemas.microsoft.com/office/powerpoint/2010/main" val="1899534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12</a:t>
            </a:fld>
            <a:endParaRPr lang="en-US"/>
          </a:p>
        </p:txBody>
      </p:sp>
    </p:spTree>
    <p:extLst>
      <p:ext uri="{BB962C8B-B14F-4D97-AF65-F5344CB8AC3E}">
        <p14:creationId xmlns:p14="http://schemas.microsoft.com/office/powerpoint/2010/main" val="1470068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13</a:t>
            </a:fld>
            <a:endParaRPr lang="en-US"/>
          </a:p>
        </p:txBody>
      </p:sp>
    </p:spTree>
    <p:extLst>
      <p:ext uri="{BB962C8B-B14F-4D97-AF65-F5344CB8AC3E}">
        <p14:creationId xmlns:p14="http://schemas.microsoft.com/office/powerpoint/2010/main" val="2101203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14</a:t>
            </a:fld>
            <a:endParaRPr lang="en-US"/>
          </a:p>
        </p:txBody>
      </p:sp>
    </p:spTree>
    <p:extLst>
      <p:ext uri="{BB962C8B-B14F-4D97-AF65-F5344CB8AC3E}">
        <p14:creationId xmlns:p14="http://schemas.microsoft.com/office/powerpoint/2010/main" val="1789476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a:t>
            </a:r>
            <a:r>
              <a:rPr lang="mr-IN" baseline="0" dirty="0" smtClean="0"/>
              <a:t>–</a:t>
            </a:r>
            <a:r>
              <a:rPr lang="en-US" baseline="0" dirty="0" smtClean="0"/>
              <a:t> which of the above might an ICV use in custody? 1, 2, 3 and </a:t>
            </a:r>
            <a:r>
              <a:rPr lang="en-US" baseline="0" dirty="0" err="1" smtClean="0"/>
              <a:t>poss</a:t>
            </a:r>
            <a:r>
              <a:rPr lang="en-US" baseline="0" dirty="0" smtClean="0"/>
              <a:t> 4</a:t>
            </a:r>
          </a:p>
          <a:p>
            <a:r>
              <a:rPr lang="en-US" baseline="0" dirty="0" smtClean="0"/>
              <a:t>Which of the above might an ICV view a custody staff member using with vulnerable detainees? All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15</a:t>
            </a:fld>
            <a:endParaRPr lang="en-US"/>
          </a:p>
        </p:txBody>
      </p:sp>
    </p:spTree>
    <p:extLst>
      <p:ext uri="{BB962C8B-B14F-4D97-AF65-F5344CB8AC3E}">
        <p14:creationId xmlns:p14="http://schemas.microsoft.com/office/powerpoint/2010/main" val="891105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16</a:t>
            </a:fld>
            <a:endParaRPr lang="en-US"/>
          </a:p>
        </p:txBody>
      </p:sp>
    </p:spTree>
    <p:extLst>
      <p:ext uri="{BB962C8B-B14F-4D97-AF65-F5344CB8AC3E}">
        <p14:creationId xmlns:p14="http://schemas.microsoft.com/office/powerpoint/2010/main" val="584762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17</a:t>
            </a:fld>
            <a:endParaRPr lang="en-US"/>
          </a:p>
        </p:txBody>
      </p:sp>
    </p:spTree>
    <p:extLst>
      <p:ext uri="{BB962C8B-B14F-4D97-AF65-F5344CB8AC3E}">
        <p14:creationId xmlns:p14="http://schemas.microsoft.com/office/powerpoint/2010/main" val="1433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18</a:t>
            </a:fld>
            <a:endParaRPr lang="en-US"/>
          </a:p>
        </p:txBody>
      </p:sp>
    </p:spTree>
    <p:extLst>
      <p:ext uri="{BB962C8B-B14F-4D97-AF65-F5344CB8AC3E}">
        <p14:creationId xmlns:p14="http://schemas.microsoft.com/office/powerpoint/2010/main" val="32636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 through objectives</a:t>
            </a:r>
            <a:r>
              <a:rPr lang="en-US" baseline="0" dirty="0" smtClean="0"/>
              <a:t> to ensure all are clear on the aim of the session.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it is a good idea to bring forward the idea that vulnerability is a hot topic in the custody world, with many organisations endeavouring to come up with a definitive</a:t>
            </a:r>
            <a:r>
              <a:rPr lang="en-US" baseline="0" dirty="0" smtClean="0"/>
              <a:t> definition of it. </a:t>
            </a:r>
          </a:p>
          <a:p>
            <a:r>
              <a:rPr lang="en-US" baseline="0" dirty="0" smtClean="0"/>
              <a:t>This training will not give that, but will promote discussion, run through definitions that are out there, give ICVAs preferred definition and give ICVs a chance to think about what vulnerability means to them, and in particular in the context of a custody visit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3</a:t>
            </a:fld>
            <a:endParaRPr lang="en-US"/>
          </a:p>
        </p:txBody>
      </p:sp>
    </p:spTree>
    <p:extLst>
      <p:ext uri="{BB962C8B-B14F-4D97-AF65-F5344CB8AC3E}">
        <p14:creationId xmlns:p14="http://schemas.microsoft.com/office/powerpoint/2010/main" val="1213107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 through slide </a:t>
            </a:r>
            <a:r>
              <a:rPr lang="mr-IN" dirty="0" smtClean="0"/>
              <a:t>–</a:t>
            </a:r>
            <a:r>
              <a:rPr lang="en-US" dirty="0" smtClean="0"/>
              <a:t> ICVs</a:t>
            </a:r>
            <a:r>
              <a:rPr lang="en-US" baseline="0" dirty="0" smtClean="0"/>
              <a:t> may note that there is no </a:t>
            </a:r>
            <a:r>
              <a:rPr lang="en-GB" baseline="0" dirty="0" smtClean="0"/>
              <a:t>coverall definition of what is considered as vulnerable. </a:t>
            </a:r>
          </a:p>
          <a:p>
            <a:r>
              <a:rPr lang="en-GB" baseline="0" dirty="0" smtClean="0"/>
              <a:t>Discuss why this is so </a:t>
            </a:r>
            <a:r>
              <a:rPr lang="mr-IN" baseline="0" dirty="0" smtClean="0"/>
              <a:t>–</a:t>
            </a:r>
            <a:r>
              <a:rPr lang="en-GB" baseline="0" dirty="0" smtClean="0"/>
              <a:t> vulnerability is a difficult term to define, it changes, PACE is legislation and therefore time consuming and difficult to amend </a:t>
            </a:r>
            <a:r>
              <a:rPr lang="mr-IN" baseline="0" dirty="0" smtClean="0"/>
              <a:t>–</a:t>
            </a:r>
            <a:r>
              <a:rPr lang="en-GB" baseline="0" dirty="0" smtClean="0"/>
              <a:t> leading on to College of Policing APP slide next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4</a:t>
            </a:fld>
            <a:endParaRPr lang="en-US"/>
          </a:p>
        </p:txBody>
      </p:sp>
    </p:spTree>
    <p:extLst>
      <p:ext uri="{BB962C8B-B14F-4D97-AF65-F5344CB8AC3E}">
        <p14:creationId xmlns:p14="http://schemas.microsoft.com/office/powerpoint/2010/main" val="1657535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FACILITATORS</a:t>
            </a:r>
            <a:r>
              <a:rPr lang="en-US" baseline="0" dirty="0" smtClean="0"/>
              <a:t> </a:t>
            </a:r>
            <a:r>
              <a:rPr lang="mr-IN" baseline="0" dirty="0" smtClean="0"/>
              <a:t>–</a:t>
            </a:r>
            <a:r>
              <a:rPr lang="en-US" baseline="0" dirty="0" smtClean="0"/>
              <a:t> do you have a vulnerability assessment framework in your area? If you do, and are able to find a copy please run through it here with your ICVs </a:t>
            </a:r>
            <a:r>
              <a:rPr lang="mr-IN" baseline="0" dirty="0" smtClean="0"/>
              <a:t>–</a:t>
            </a:r>
            <a:r>
              <a:rPr lang="en-US" baseline="0" dirty="0" smtClean="0"/>
              <a:t> this will give them a chance to see what your local force takes into consideration when establishing vulnerability </a:t>
            </a:r>
            <a:r>
              <a:rPr lang="mr-IN" baseline="0" dirty="0" smtClean="0"/>
              <a:t>–</a:t>
            </a:r>
            <a:r>
              <a:rPr lang="en-US" baseline="0" dirty="0" smtClean="0"/>
              <a:t> if you have a local framework you may wish to use this instead of the following slide. </a:t>
            </a:r>
          </a:p>
        </p:txBody>
      </p:sp>
      <p:sp>
        <p:nvSpPr>
          <p:cNvPr id="4" name="Slide Number Placeholder 3"/>
          <p:cNvSpPr>
            <a:spLocks noGrp="1"/>
          </p:cNvSpPr>
          <p:nvPr>
            <p:ph type="sldNum" sz="quarter" idx="10"/>
          </p:nvPr>
        </p:nvSpPr>
        <p:spPr/>
        <p:txBody>
          <a:bodyPr/>
          <a:lstStyle/>
          <a:p>
            <a:fld id="{FF01AAA4-CEE9-7F42-A8F8-97DF7F292A10}" type="slidenum">
              <a:rPr lang="en-US" smtClean="0"/>
              <a:t>5</a:t>
            </a:fld>
            <a:endParaRPr lang="en-US"/>
          </a:p>
        </p:txBody>
      </p:sp>
    </p:spTree>
    <p:extLst>
      <p:ext uri="{BB962C8B-B14F-4D97-AF65-F5344CB8AC3E}">
        <p14:creationId xmlns:p14="http://schemas.microsoft.com/office/powerpoint/2010/main" val="163371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t>
            </a:r>
            <a:r>
              <a:rPr lang="mr-IN" dirty="0" smtClean="0"/>
              <a:t>–</a:t>
            </a:r>
            <a:r>
              <a:rPr lang="en-US" dirty="0" smtClean="0"/>
              <a:t> this is the Metropolitan</a:t>
            </a:r>
            <a:r>
              <a:rPr lang="en-US" baseline="0" dirty="0" smtClean="0"/>
              <a:t> </a:t>
            </a:r>
            <a:r>
              <a:rPr lang="en-US" dirty="0" smtClean="0"/>
              <a:t>Police Service Framework which can be found by using a search engine and typing Vulnerability Assessment Framework tool </a:t>
            </a:r>
            <a:r>
              <a:rPr lang="mr-IN" dirty="0" smtClean="0"/>
              <a:t>–</a:t>
            </a:r>
            <a:r>
              <a:rPr lang="en-US" dirty="0" smtClean="0"/>
              <a:t> you may wish to provide a</a:t>
            </a:r>
            <a:r>
              <a:rPr lang="en-US" baseline="0" dirty="0" smtClean="0"/>
              <a:t> handout with the diagram at the bottom and the prompt questions below:</a:t>
            </a:r>
          </a:p>
          <a:p>
            <a:endParaRPr lang="en-US" baseline="0" dirty="0" smtClean="0"/>
          </a:p>
          <a:p>
            <a:pPr fontAlgn="base" latinLnBrk="1" hangingPunct="0"/>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 Appearance  </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Is their something about their appearance that is unusual or gives rise for concern? Do they look ill, injured, unsettled, anxious?</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What can be observed immediately about the person in distress?</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What is the </a:t>
            </a:r>
            <a:r>
              <a:rPr lang="en-US" sz="1200" kern="1200" dirty="0" err="1" smtClean="0">
                <a:solidFill>
                  <a:schemeClr val="tx1"/>
                </a:solidFill>
                <a:effectLst/>
                <a:latin typeface="+mn-lt"/>
                <a:ea typeface="+mn-ea"/>
                <a:cs typeface="+mn-cs"/>
              </a:rPr>
              <a:t>demeanour</a:t>
            </a:r>
            <a:r>
              <a:rPr lang="en-US" sz="1200" kern="1200" dirty="0" smtClean="0">
                <a:solidFill>
                  <a:schemeClr val="tx1"/>
                </a:solidFill>
                <a:effectLst/>
                <a:latin typeface="+mn-lt"/>
                <a:ea typeface="+mn-ea"/>
                <a:cs typeface="+mn-cs"/>
              </a:rPr>
              <a:t> of the person?</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Is there a physical problem e.g. bleeding, panic attack?</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fontAlgn="base" latinLnBrk="1" hangingPunct="0"/>
            <a:r>
              <a:rPr lang="en-US" sz="12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 - Behaviour</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Is there something about their behaviour that is unusual or gives rise for concern? Are they excitable, irrational, manic, slow, furtive?</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What are they doing and is it in keeping with the situation?</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fontAlgn="base" latinLnBrk="1" hangingPunct="0"/>
            <a:r>
              <a:rPr lang="en-US" sz="1200" b="1"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 - Communication/ Capacity</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Is there something about the way that they communicate that is unusual or gives rise for concern? Is their speech slurred, slow, fast? Are their eyes glazed, staring, dilated/ What is their body language and are they displaying any subtle signs of stress or fear? Do they understand your questions?</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fontAlgn="base" latinLnBrk="1" hangingPunct="0"/>
            <a:r>
              <a:rPr lang="en-US" sz="1200" b="1" kern="1200" dirty="0" smtClean="0">
                <a:solidFill>
                  <a:schemeClr val="tx1"/>
                </a:solidFill>
                <a:effectLst/>
                <a:latin typeface="+mn-lt"/>
                <a:ea typeface="+mn-ea"/>
                <a:cs typeface="+mn-cs"/>
              </a:rPr>
              <a:t>D</a:t>
            </a:r>
            <a:r>
              <a:rPr lang="en-US" sz="1200" kern="1200" dirty="0" smtClean="0">
                <a:solidFill>
                  <a:schemeClr val="tx1"/>
                </a:solidFill>
                <a:effectLst/>
                <a:latin typeface="+mn-lt"/>
                <a:ea typeface="+mn-ea"/>
                <a:cs typeface="+mn-cs"/>
              </a:rPr>
              <a:t> - Danger</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Is there a risk of danger / harm to themselves or another?</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fontAlgn="base" latinLnBrk="1" hangingPunct="0"/>
            <a:r>
              <a:rPr lang="en-US" sz="1200" b="1" kern="1200" dirty="0" smtClean="0">
                <a:solidFill>
                  <a:schemeClr val="tx1"/>
                </a:solidFill>
                <a:effectLst/>
                <a:latin typeface="+mn-lt"/>
                <a:ea typeface="+mn-ea"/>
                <a:cs typeface="+mn-cs"/>
              </a:rPr>
              <a:t>E </a:t>
            </a:r>
            <a:r>
              <a:rPr lang="en-US" sz="1200" kern="1200" dirty="0" smtClean="0">
                <a:solidFill>
                  <a:schemeClr val="tx1"/>
                </a:solidFill>
                <a:effectLst/>
                <a:latin typeface="+mn-lt"/>
                <a:ea typeface="+mn-ea"/>
                <a:cs typeface="+mn-cs"/>
              </a:rPr>
              <a:t>- Environment/ Circumstances</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Is there something about the environment that is unusual or gives rise for concern? What is the time of day? Where do they live? Can they get home? Has the incident that they are involved in significantly affected their circumstances? </a:t>
            </a:r>
            <a:endParaRPr lang="en-GB" sz="1200" kern="1200" dirty="0" smtClean="0">
              <a:solidFill>
                <a:schemeClr val="tx1"/>
              </a:solidFill>
              <a:effectLst/>
              <a:latin typeface="+mn-lt"/>
              <a:ea typeface="+mn-ea"/>
              <a:cs typeface="+mn-cs"/>
            </a:endParaRPr>
          </a:p>
          <a:p>
            <a:pPr fontAlgn="base" latinLnBrk="1" hangingPunct="0"/>
            <a:r>
              <a:rPr lang="en-US" sz="1200" kern="1200" dirty="0" smtClean="0">
                <a:solidFill>
                  <a:schemeClr val="tx1"/>
                </a:solidFill>
                <a:effectLst/>
                <a:latin typeface="+mn-lt"/>
                <a:ea typeface="+mn-ea"/>
                <a:cs typeface="+mn-cs"/>
              </a:rPr>
              <a:t>What are the circumstances? Are they unusual or out of the ordinary. Does anything give rise to concern? (This could include a hunch or intuition). Has there been a significant change in the person’s circumstances?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6</a:t>
            </a:fld>
            <a:endParaRPr lang="en-US"/>
          </a:p>
        </p:txBody>
      </p:sp>
    </p:spTree>
    <p:extLst>
      <p:ext uri="{BB962C8B-B14F-4D97-AF65-F5344CB8AC3E}">
        <p14:creationId xmlns:p14="http://schemas.microsoft.com/office/powerpoint/2010/main" val="98991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definition of vulnerability that ICVA</a:t>
            </a:r>
            <a:r>
              <a:rPr lang="en-US" baseline="0" dirty="0" smtClean="0"/>
              <a:t> use </a:t>
            </a:r>
            <a:r>
              <a:rPr lang="mr-IN" baseline="0" dirty="0" smtClean="0"/>
              <a:t>–</a:t>
            </a:r>
            <a:r>
              <a:rPr lang="en-US" baseline="0" dirty="0" smtClean="0"/>
              <a:t> ask why this might be?</a:t>
            </a:r>
          </a:p>
          <a:p>
            <a:r>
              <a:rPr lang="en-US" baseline="0" dirty="0" smtClean="0"/>
              <a:t>Reason is that it</a:t>
            </a:r>
            <a:r>
              <a:rPr lang="mr-IN" baseline="0" dirty="0" smtClean="0"/>
              <a:t>’</a:t>
            </a:r>
            <a:r>
              <a:rPr lang="en-US" baseline="0" dirty="0" smtClean="0"/>
              <a:t>s the most comprehensive and comes from an NPM monitoring organisation, therefore fitting with ICVAs ethos</a:t>
            </a:r>
            <a:endParaRPr lang="en-US" dirty="0" smtClean="0"/>
          </a:p>
          <a:p>
            <a:endParaRPr lang="en-US" dirty="0" smtClean="0"/>
          </a:p>
          <a:p>
            <a:r>
              <a:rPr lang="en-US" dirty="0" smtClean="0"/>
              <a:t>Full thematic can be found here: https://</a:t>
            </a:r>
            <a:r>
              <a:rPr lang="en-US" dirty="0" err="1" smtClean="0"/>
              <a:t>www.justiceinspectorates.gov.uk</a:t>
            </a:r>
            <a:r>
              <a:rPr lang="en-US" dirty="0" smtClean="0"/>
              <a:t>/</a:t>
            </a:r>
            <a:r>
              <a:rPr lang="en-US" dirty="0" err="1" smtClean="0"/>
              <a:t>hmicfrs</a:t>
            </a:r>
            <a:r>
              <a:rPr lang="en-US" dirty="0" smtClean="0"/>
              <a:t>/</a:t>
            </a:r>
            <a:r>
              <a:rPr lang="en-US" dirty="0" err="1" smtClean="0"/>
              <a:t>wp</a:t>
            </a:r>
            <a:r>
              <a:rPr lang="en-US" dirty="0" smtClean="0"/>
              <a:t>-content/uploads/the-welfare-of-vulnerable-people-in-police-</a:t>
            </a:r>
            <a:r>
              <a:rPr lang="en-US" dirty="0" err="1" smtClean="0"/>
              <a:t>custody.pdf</a:t>
            </a:r>
            <a:r>
              <a:rPr lang="en-US" dirty="0" smtClean="0"/>
              <a:t>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7</a:t>
            </a:fld>
            <a:endParaRPr lang="en-US"/>
          </a:p>
        </p:txBody>
      </p:sp>
    </p:spTree>
    <p:extLst>
      <p:ext uri="{BB962C8B-B14F-4D97-AF65-F5344CB8AC3E}">
        <p14:creationId xmlns:p14="http://schemas.microsoft.com/office/powerpoint/2010/main" val="1430128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ICVs in pairs or small groups and give</a:t>
            </a:r>
            <a:r>
              <a:rPr lang="en-US" baseline="0" dirty="0" smtClean="0"/>
              <a:t> each one vulnerability to consider.</a:t>
            </a:r>
          </a:p>
          <a:p>
            <a:r>
              <a:rPr lang="en-US" baseline="0" dirty="0" smtClean="0"/>
              <a:t>Ask them to think of the potential impact of their vulnerability on a detainee in custody, how might it affect them? Useful here to explore more on vulnerabilities and underlying attitudes regarding vulnerable groups </a:t>
            </a:r>
            <a:r>
              <a:rPr lang="mr-IN" baseline="0" dirty="0" smtClean="0"/>
              <a:t>–</a:t>
            </a:r>
            <a:r>
              <a:rPr lang="en-US" baseline="0" dirty="0" smtClean="0"/>
              <a:t> watch out for any bias creeping in and use the group to challenge should this occur</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8</a:t>
            </a:fld>
            <a:endParaRPr lang="en-US"/>
          </a:p>
        </p:txBody>
      </p:sp>
    </p:spTree>
    <p:extLst>
      <p:ext uri="{BB962C8B-B14F-4D97-AF65-F5344CB8AC3E}">
        <p14:creationId xmlns:p14="http://schemas.microsoft.com/office/powerpoint/2010/main" val="651763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9</a:t>
            </a:fld>
            <a:endParaRPr lang="en-US"/>
          </a:p>
        </p:txBody>
      </p:sp>
    </p:spTree>
    <p:extLst>
      <p:ext uri="{BB962C8B-B14F-4D97-AF65-F5344CB8AC3E}">
        <p14:creationId xmlns:p14="http://schemas.microsoft.com/office/powerpoint/2010/main" val="187160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4421A7-81B1-744F-B112-F12221038555}"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4421A7-81B1-744F-B112-F12221038555}"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4421A7-81B1-744F-B112-F12221038555}" type="datetimeFigureOut">
              <a:rPr lang="en-US" smtClean="0"/>
              <a:t>1/16/18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4421A7-81B1-744F-B112-F12221038555}" type="datetimeFigureOut">
              <a:rPr lang="en-US" smtClean="0"/>
              <a:t>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421A7-81B1-744F-B112-F12221038555}" type="datetimeFigureOut">
              <a:rPr lang="en-US" smtClean="0"/>
              <a:t>1/16/18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1/16/18</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421A7-81B1-744F-B112-F12221038555}" type="datetimeFigureOut">
              <a:rPr lang="en-US" smtClean="0"/>
              <a:t>1/16/18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DFFE-EB71-7544-B13E-EC7BA1BC8D65}" type="slidenum">
              <a:rPr lang="en-US" smtClean="0"/>
              <a:t>‹#›</a:t>
            </a:fld>
            <a:endParaRPr lang="en-US"/>
          </a:p>
        </p:txBody>
      </p:sp>
    </p:spTree>
    <p:extLst>
      <p:ext uri="{BB962C8B-B14F-4D97-AF65-F5344CB8AC3E}">
        <p14:creationId xmlns:p14="http://schemas.microsoft.com/office/powerpoint/2010/main" val="13085007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7.tif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8.tif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9.tiff"/><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10.tiff"/><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3.tif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tif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6.tif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0489"/>
            <a:ext cx="10515600" cy="2898775"/>
          </a:xfrm>
        </p:spPr>
        <p:txBody>
          <a:bodyPr>
            <a:normAutofit/>
          </a:bodyPr>
          <a:lstStyle/>
          <a:p>
            <a:r>
              <a:rPr lang="en-US" sz="6000" b="1" dirty="0" smtClean="0"/>
              <a:t>Vulnerability </a:t>
            </a:r>
            <a:endParaRPr lang="en-US" sz="6000" b="1" dirty="0"/>
          </a:p>
        </p:txBody>
      </p:sp>
      <p:sp>
        <p:nvSpPr>
          <p:cNvPr id="3" name="Content Placeholder 2"/>
          <p:cNvSpPr>
            <a:spLocks noGrp="1"/>
          </p:cNvSpPr>
          <p:nvPr>
            <p:ph idx="1"/>
          </p:nvPr>
        </p:nvSpPr>
        <p:spPr>
          <a:xfrm>
            <a:off x="825501" y="3126418"/>
            <a:ext cx="7164509" cy="791734"/>
          </a:xfrm>
        </p:spPr>
        <p:txBody>
          <a:bodyPr>
            <a:noAutofit/>
          </a:bodyPr>
          <a:lstStyle/>
          <a:p>
            <a:pPr marL="0" indent="0">
              <a:buNone/>
            </a:pPr>
            <a:r>
              <a:rPr lang="en-US" sz="3200" dirty="0" smtClean="0"/>
              <a:t>Bitesize training for schemes</a:t>
            </a: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6611" y="3414649"/>
            <a:ext cx="2995490" cy="2995490"/>
          </a:xfrm>
          <a:prstGeom prst="rect">
            <a:avLst/>
          </a:prstGeom>
        </p:spPr>
      </p:pic>
    </p:spTree>
    <p:extLst>
      <p:ext uri="{BB962C8B-B14F-4D97-AF65-F5344CB8AC3E}">
        <p14:creationId xmlns:p14="http://schemas.microsoft.com/office/powerpoint/2010/main" val="1137513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70" y="518991"/>
            <a:ext cx="10515600" cy="736785"/>
          </a:xfrm>
        </p:spPr>
        <p:txBody>
          <a:bodyPr>
            <a:normAutofit/>
          </a:bodyPr>
          <a:lstStyle/>
          <a:p>
            <a:r>
              <a:rPr lang="en-US" sz="2800" b="1" dirty="0" smtClean="0"/>
              <a:t>The Role of AAs with Vulnerable Detainees </a:t>
            </a:r>
            <a:endParaRPr lang="en-US" sz="2800" b="1" dirty="0"/>
          </a:p>
        </p:txBody>
      </p:sp>
      <p:sp>
        <p:nvSpPr>
          <p:cNvPr id="3" name="Content Placeholder 2"/>
          <p:cNvSpPr>
            <a:spLocks noGrp="1"/>
          </p:cNvSpPr>
          <p:nvPr>
            <p:ph idx="1"/>
          </p:nvPr>
        </p:nvSpPr>
        <p:spPr>
          <a:xfrm>
            <a:off x="631470" y="1353312"/>
            <a:ext cx="8849678" cy="5067584"/>
          </a:xfrm>
        </p:spPr>
        <p:txBody>
          <a:bodyPr>
            <a:noAutofit/>
          </a:bodyPr>
          <a:lstStyle/>
          <a:p>
            <a:pPr marL="0" indent="0">
              <a:buNone/>
            </a:pPr>
            <a:endParaRPr lang="en-US" sz="2200" dirty="0"/>
          </a:p>
          <a:p>
            <a:r>
              <a:rPr lang="en-US" sz="2200" dirty="0"/>
              <a:t>The AA is a statutory role established by PACE 1984 and its Codes of Practice, a framework that applies to police forces in England, Wales and Northern Ireland. The role’s origins lie in a miscarriage of justice in which two children and a young adult with a learning disability were convicted of serious offences on the basis of false confessions. </a:t>
            </a:r>
            <a:endParaRPr lang="en-US" sz="2200" dirty="0" smtClean="0"/>
          </a:p>
          <a:p>
            <a:endParaRPr lang="en-US" sz="2200" dirty="0"/>
          </a:p>
          <a:p>
            <a:r>
              <a:rPr lang="en-US" sz="2200" dirty="0"/>
              <a:t>The police are required to contact an AA as soon as is practicable whenever they detain in custody or interview voluntarily under caution: </a:t>
            </a:r>
            <a:r>
              <a:rPr lang="en-US" sz="2200" dirty="0" smtClean="0"/>
              <a:t> </a:t>
            </a:r>
            <a:endParaRPr lang="en-US" sz="2200" dirty="0"/>
          </a:p>
          <a:p>
            <a:pPr marL="0" indent="0">
              <a:buNone/>
            </a:pPr>
            <a:r>
              <a:rPr lang="en-US" sz="2200" dirty="0" smtClean="0"/>
              <a:t>	a </a:t>
            </a:r>
            <a:r>
              <a:rPr lang="en-US" sz="2200" dirty="0"/>
              <a:t>child or young person under the age of 18 </a:t>
            </a:r>
          </a:p>
          <a:p>
            <a:pPr marL="0" indent="0">
              <a:buNone/>
            </a:pPr>
            <a:r>
              <a:rPr lang="en-US" sz="2200" dirty="0" smtClean="0"/>
              <a:t>	an </a:t>
            </a:r>
            <a:r>
              <a:rPr lang="en-US" sz="2200" dirty="0"/>
              <a:t>adult who has a mental disorder or is otherwise mentally </a:t>
            </a:r>
            <a:r>
              <a:rPr lang="en-US" sz="2200" dirty="0" smtClean="0"/>
              <a:t>	vulnerable </a:t>
            </a:r>
          </a:p>
          <a:p>
            <a:pPr marL="0" indent="0">
              <a:buNone/>
            </a:pPr>
            <a:endParaRPr lang="en-US" sz="1800" dirty="0" smtClean="0"/>
          </a:p>
          <a:p>
            <a:pPr marL="0" indent="0">
              <a:buNone/>
            </a:pPr>
            <a:endParaRPr lang="en-US" sz="1800" dirty="0" smtClean="0"/>
          </a:p>
          <a:p>
            <a:pPr marL="514350" indent="-514350">
              <a:buFont typeface="+mj-lt"/>
              <a:buAutoNum type="arabicPeriod"/>
            </a:pPr>
            <a:endParaRPr lang="en-US" sz="18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9081924" y="435162"/>
            <a:ext cx="2685107" cy="1264546"/>
          </a:xfrm>
          <a:prstGeom prst="rect">
            <a:avLst/>
          </a:prstGeom>
        </p:spPr>
      </p:pic>
    </p:spTree>
    <p:extLst>
      <p:ext uri="{BB962C8B-B14F-4D97-AF65-F5344CB8AC3E}">
        <p14:creationId xmlns:p14="http://schemas.microsoft.com/office/powerpoint/2010/main" val="120120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70" y="518991"/>
            <a:ext cx="10515600" cy="736785"/>
          </a:xfrm>
        </p:spPr>
        <p:txBody>
          <a:bodyPr>
            <a:normAutofit/>
          </a:bodyPr>
          <a:lstStyle/>
          <a:p>
            <a:r>
              <a:rPr lang="en-US" sz="2800" b="1" dirty="0" smtClean="0"/>
              <a:t>The Role of AAs with Vulnerable Detainees </a:t>
            </a:r>
            <a:r>
              <a:rPr lang="mr-IN" sz="2800" b="1" dirty="0" smtClean="0"/>
              <a:t>–</a:t>
            </a:r>
            <a:r>
              <a:rPr lang="en-US" sz="2800" b="1" dirty="0" smtClean="0"/>
              <a:t> cont’d </a:t>
            </a:r>
            <a:endParaRPr lang="en-US" sz="2800" b="1" dirty="0"/>
          </a:p>
        </p:txBody>
      </p:sp>
      <p:sp>
        <p:nvSpPr>
          <p:cNvPr id="3" name="Content Placeholder 2"/>
          <p:cNvSpPr>
            <a:spLocks noGrp="1"/>
          </p:cNvSpPr>
          <p:nvPr>
            <p:ph idx="1"/>
          </p:nvPr>
        </p:nvSpPr>
        <p:spPr>
          <a:xfrm>
            <a:off x="631470" y="1353312"/>
            <a:ext cx="8849678" cy="5067584"/>
          </a:xfrm>
        </p:spPr>
        <p:txBody>
          <a:bodyPr>
            <a:noAutofit/>
          </a:bodyPr>
          <a:lstStyle/>
          <a:p>
            <a:pPr marL="0" indent="0">
              <a:buNone/>
            </a:pPr>
            <a:r>
              <a:rPr lang="en-US" sz="2400" dirty="0" smtClean="0"/>
              <a:t>The activities of an AA include, but are not limited to: </a:t>
            </a:r>
          </a:p>
          <a:p>
            <a:pPr marL="0" indent="0">
              <a:buNone/>
            </a:pPr>
            <a:endParaRPr lang="en-US" sz="2400" dirty="0" smtClean="0"/>
          </a:p>
          <a:p>
            <a:r>
              <a:rPr lang="en-US" sz="2400" dirty="0" smtClean="0"/>
              <a:t>helping people to understand their rights and ensure rights are protected; </a:t>
            </a:r>
          </a:p>
          <a:p>
            <a:r>
              <a:rPr lang="en-US" sz="2400" dirty="0" smtClean="0"/>
              <a:t>supporting, advising and assisting them whenever they are given, or asked to provide, information or participates in any PACE procedure; </a:t>
            </a:r>
          </a:p>
          <a:p>
            <a:r>
              <a:rPr lang="en-US" sz="2400" dirty="0" smtClean="0"/>
              <a:t>assist with communication them and the police; </a:t>
            </a:r>
          </a:p>
          <a:p>
            <a:r>
              <a:rPr lang="en-US" sz="2400" dirty="0" smtClean="0"/>
              <a:t>observe whether the police are acting properly and fairly and are respecting the rights of the young person or vulnerable adult and to inform the police if they are not. </a:t>
            </a:r>
          </a:p>
          <a:p>
            <a:pPr marL="0" indent="0">
              <a:buNone/>
            </a:pPr>
            <a:endParaRPr lang="en-US" dirty="0" smtClean="0"/>
          </a:p>
          <a:p>
            <a:pPr marL="0" indent="0">
              <a:buNone/>
            </a:pPr>
            <a:endParaRPr lang="en-US" sz="1800" dirty="0" smtClean="0"/>
          </a:p>
          <a:p>
            <a:pPr marL="514350" indent="-514350">
              <a:buFont typeface="+mj-lt"/>
              <a:buAutoNum type="arabicPeriod"/>
            </a:pPr>
            <a:endParaRPr lang="en-US" sz="18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8881589" y="518991"/>
            <a:ext cx="2633781" cy="1615141"/>
          </a:xfrm>
          <a:prstGeom prst="rect">
            <a:avLst/>
          </a:prstGeom>
        </p:spPr>
      </p:pic>
    </p:spTree>
    <p:extLst>
      <p:ext uri="{BB962C8B-B14F-4D97-AF65-F5344CB8AC3E}">
        <p14:creationId xmlns:p14="http://schemas.microsoft.com/office/powerpoint/2010/main" val="1421845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821831"/>
          </a:xfrm>
        </p:spPr>
        <p:txBody>
          <a:bodyPr>
            <a:normAutofit/>
          </a:bodyPr>
          <a:lstStyle/>
          <a:p>
            <a:r>
              <a:rPr lang="en-US" sz="4000" b="1" dirty="0" smtClean="0"/>
              <a:t>The Role of ICVs and Vulnerability  - Your Visit</a:t>
            </a:r>
            <a:endParaRPr lang="en-US" sz="4000" b="1" dirty="0"/>
          </a:p>
        </p:txBody>
      </p:sp>
      <p:sp>
        <p:nvSpPr>
          <p:cNvPr id="3" name="Content Placeholder 2"/>
          <p:cNvSpPr>
            <a:spLocks noGrp="1"/>
          </p:cNvSpPr>
          <p:nvPr>
            <p:ph idx="1"/>
          </p:nvPr>
        </p:nvSpPr>
        <p:spPr>
          <a:xfrm>
            <a:off x="631470" y="1425846"/>
            <a:ext cx="8582977" cy="4731203"/>
          </a:xfrm>
        </p:spPr>
        <p:txBody>
          <a:bodyPr>
            <a:noAutofit/>
          </a:bodyPr>
          <a:lstStyle/>
          <a:p>
            <a:pPr marL="0" indent="0">
              <a:buNone/>
            </a:pPr>
            <a:r>
              <a:rPr lang="en-US" sz="3200" u="sng" dirty="0"/>
              <a:t>Upon arrival</a:t>
            </a:r>
          </a:p>
          <a:p>
            <a:r>
              <a:rPr lang="en-US" sz="3200" dirty="0"/>
              <a:t>Number of people with suspected </a:t>
            </a:r>
            <a:r>
              <a:rPr lang="en-US" sz="3200" dirty="0" smtClean="0"/>
              <a:t>vulnerability </a:t>
            </a:r>
            <a:r>
              <a:rPr lang="en-US" sz="3200" dirty="0"/>
              <a:t>in custody</a:t>
            </a:r>
          </a:p>
          <a:p>
            <a:r>
              <a:rPr lang="en-US" sz="3200" dirty="0" err="1"/>
              <a:t>Prioritise</a:t>
            </a:r>
            <a:r>
              <a:rPr lang="en-US" sz="3200" dirty="0"/>
              <a:t> </a:t>
            </a:r>
            <a:r>
              <a:rPr lang="en-US" sz="3200" dirty="0" smtClean="0"/>
              <a:t>visits to those detainees</a:t>
            </a:r>
            <a:endParaRPr lang="en-US" sz="3200" dirty="0"/>
          </a:p>
          <a:p>
            <a:pPr marL="0" indent="0">
              <a:buNone/>
            </a:pPr>
            <a:r>
              <a:rPr lang="en-US" sz="3200" u="sng" dirty="0"/>
              <a:t>During visit</a:t>
            </a:r>
            <a:endParaRPr lang="en-US" sz="3200" dirty="0"/>
          </a:p>
          <a:p>
            <a:r>
              <a:rPr lang="en-US" sz="3200" dirty="0"/>
              <a:t>Rights, entitlements, wellbeing, conditions</a:t>
            </a:r>
          </a:p>
          <a:p>
            <a:r>
              <a:rPr lang="en-US" sz="3200" dirty="0"/>
              <a:t>Appropriate Adult</a:t>
            </a:r>
          </a:p>
          <a:p>
            <a:r>
              <a:rPr lang="en-US" sz="3200" dirty="0"/>
              <a:t>Ask to see record / assume consent</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873753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smtClean="0"/>
              <a:t>What should ICVs look for and report on?</a:t>
            </a:r>
            <a:endParaRPr lang="en-US" sz="4000" b="1" dirty="0"/>
          </a:p>
        </p:txBody>
      </p:sp>
      <p:sp>
        <p:nvSpPr>
          <p:cNvPr id="3" name="Content Placeholder 2"/>
          <p:cNvSpPr>
            <a:spLocks noGrp="1"/>
          </p:cNvSpPr>
          <p:nvPr>
            <p:ph idx="1"/>
          </p:nvPr>
        </p:nvSpPr>
        <p:spPr>
          <a:xfrm>
            <a:off x="732697" y="1689694"/>
            <a:ext cx="8582977" cy="4205498"/>
          </a:xfrm>
        </p:spPr>
        <p:txBody>
          <a:bodyPr>
            <a:noAutofit/>
          </a:bodyPr>
          <a:lstStyle/>
          <a:p>
            <a:pPr marL="514350" indent="-514350">
              <a:buFont typeface="+mj-lt"/>
              <a:buAutoNum type="arabicPeriod"/>
            </a:pPr>
            <a:r>
              <a:rPr lang="en-US" sz="3200" dirty="0" smtClean="0"/>
              <a:t>Does the ICV feel that the detainee is vulnerable?</a:t>
            </a:r>
          </a:p>
          <a:p>
            <a:pPr marL="514350" indent="-514350">
              <a:buFont typeface="+mj-lt"/>
              <a:buAutoNum type="arabicPeriod"/>
            </a:pPr>
            <a:r>
              <a:rPr lang="en-US" sz="3200" dirty="0" smtClean="0"/>
              <a:t>Record the nature of the suspected vulnerability or what the detainee reports as their vulnerability</a:t>
            </a:r>
          </a:p>
          <a:p>
            <a:pPr marL="514350" indent="-514350">
              <a:buFont typeface="+mj-lt"/>
              <a:buAutoNum type="arabicPeriod"/>
            </a:pPr>
            <a:r>
              <a:rPr lang="en-US" sz="3200" dirty="0" smtClean="0"/>
              <a:t>Subject to usual consent measures, check custody record for note on vulnerability, whether AA provision was made</a:t>
            </a: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63502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a:t>General ethos of Custody Visiting and Vulnerability </a:t>
            </a:r>
          </a:p>
        </p:txBody>
      </p:sp>
      <p:sp>
        <p:nvSpPr>
          <p:cNvPr id="3" name="Content Placeholder 2"/>
          <p:cNvSpPr>
            <a:spLocks noGrp="1"/>
          </p:cNvSpPr>
          <p:nvPr>
            <p:ph idx="1"/>
          </p:nvPr>
        </p:nvSpPr>
        <p:spPr>
          <a:xfrm>
            <a:off x="631470" y="1856473"/>
            <a:ext cx="8582977" cy="4731203"/>
          </a:xfrm>
        </p:spPr>
        <p:txBody>
          <a:bodyPr>
            <a:noAutofit/>
          </a:bodyPr>
          <a:lstStyle/>
          <a:p>
            <a:r>
              <a:rPr lang="en-US" sz="3200" dirty="0"/>
              <a:t>Those with vulnerabilities of any kind need care and attention in the custodial environment, regardless of behaviours</a:t>
            </a:r>
          </a:p>
          <a:p>
            <a:r>
              <a:rPr lang="en-US" sz="3200" dirty="0"/>
              <a:t>ICVs are volunteers &amp; community oversight</a:t>
            </a:r>
          </a:p>
          <a:p>
            <a:r>
              <a:rPr lang="en-US" sz="3200" dirty="0"/>
              <a:t>If something feels wrong – report it!</a:t>
            </a:r>
          </a:p>
          <a:p>
            <a:r>
              <a:rPr lang="en-US" sz="3200" dirty="0"/>
              <a:t>If work should be praised – report it!</a:t>
            </a:r>
          </a:p>
          <a:p>
            <a:pPr marL="514350" indent="-514350">
              <a:buFont typeface="+mj-lt"/>
              <a:buAutoNum type="arabicPeriod"/>
            </a:pP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5143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70" y="295546"/>
            <a:ext cx="10515600" cy="1319138"/>
          </a:xfrm>
        </p:spPr>
        <p:txBody>
          <a:bodyPr>
            <a:normAutofit/>
          </a:bodyPr>
          <a:lstStyle/>
          <a:p>
            <a:r>
              <a:rPr lang="en-US" sz="3600" b="1" dirty="0" smtClean="0"/>
              <a:t>What does good practice look like in Police Custody? </a:t>
            </a:r>
            <a:endParaRPr lang="en-US" sz="3600" b="1" dirty="0"/>
          </a:p>
        </p:txBody>
      </p:sp>
      <p:sp>
        <p:nvSpPr>
          <p:cNvPr id="3" name="Content Placeholder 2"/>
          <p:cNvSpPr>
            <a:spLocks noGrp="1"/>
          </p:cNvSpPr>
          <p:nvPr>
            <p:ph idx="1"/>
          </p:nvPr>
        </p:nvSpPr>
        <p:spPr>
          <a:xfrm>
            <a:off x="631470" y="1535895"/>
            <a:ext cx="8582977" cy="4458983"/>
          </a:xfrm>
        </p:spPr>
        <p:txBody>
          <a:bodyPr>
            <a:noAutofit/>
          </a:bodyPr>
          <a:lstStyle/>
          <a:p>
            <a:pPr marL="0" lvl="0" indent="0" fontAlgn="base">
              <a:buNone/>
            </a:pPr>
            <a:r>
              <a:rPr lang="en-US" sz="3200" b="1" dirty="0"/>
              <a:t>The Mental Health Cop states</a:t>
            </a:r>
            <a:r>
              <a:rPr lang="en-US" sz="3200" b="1" dirty="0" smtClean="0"/>
              <a:t>:</a:t>
            </a:r>
          </a:p>
          <a:p>
            <a:pPr marL="0" lvl="0" indent="0" fontAlgn="base">
              <a:buNone/>
            </a:pPr>
            <a:endParaRPr lang="en-US" sz="1200" b="1" dirty="0" smtClean="0"/>
          </a:p>
          <a:p>
            <a:pPr lvl="0" fontAlgn="base"/>
            <a:r>
              <a:rPr lang="en-GB" sz="3200" dirty="0" smtClean="0"/>
              <a:t>Recognition </a:t>
            </a:r>
            <a:r>
              <a:rPr lang="en-GB" sz="3200" dirty="0"/>
              <a:t>of that person’s vulnerability,</a:t>
            </a:r>
          </a:p>
          <a:p>
            <a:pPr lvl="0" fontAlgn="base"/>
            <a:r>
              <a:rPr lang="en-GB" sz="3200" dirty="0"/>
              <a:t>Create time and space, wherever possible,</a:t>
            </a:r>
          </a:p>
          <a:p>
            <a:pPr lvl="0" fontAlgn="base"/>
            <a:r>
              <a:rPr lang="en-GB" sz="3200" dirty="0"/>
              <a:t>Patience, empathy and compassion,</a:t>
            </a:r>
          </a:p>
          <a:p>
            <a:pPr lvl="0" fontAlgn="base"/>
            <a:r>
              <a:rPr lang="en-GB" sz="3200" dirty="0"/>
              <a:t>Diffuse and de-escalate the situation,</a:t>
            </a:r>
          </a:p>
          <a:p>
            <a:pPr lvl="0" fontAlgn="base"/>
            <a:r>
              <a:rPr lang="en-GB" sz="3200" dirty="0"/>
              <a:t>Contain rather than restrain,</a:t>
            </a:r>
          </a:p>
          <a:p>
            <a:pPr lvl="0" fontAlgn="base"/>
            <a:r>
              <a:rPr lang="en-GB" sz="3200" dirty="0"/>
              <a:t>The least restrictive, least coercive option possible.</a:t>
            </a:r>
          </a:p>
          <a:p>
            <a:pPr marL="514350" indent="-514350">
              <a:buFont typeface="+mj-lt"/>
              <a:buAutoNum type="arabicPeriod"/>
            </a:pP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8586657" y="1535895"/>
            <a:ext cx="3142240" cy="1885344"/>
          </a:xfrm>
          <a:prstGeom prst="rect">
            <a:avLst/>
          </a:prstGeom>
        </p:spPr>
      </p:pic>
    </p:spTree>
    <p:extLst>
      <p:ext uri="{BB962C8B-B14F-4D97-AF65-F5344CB8AC3E}">
        <p14:creationId xmlns:p14="http://schemas.microsoft.com/office/powerpoint/2010/main" val="170314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smtClean="0"/>
              <a:t>Quiz!</a:t>
            </a:r>
            <a:endParaRPr lang="en-US" sz="4000" b="1" dirty="0"/>
          </a:p>
        </p:txBody>
      </p:sp>
      <p:sp>
        <p:nvSpPr>
          <p:cNvPr id="3" name="Content Placeholder 2"/>
          <p:cNvSpPr>
            <a:spLocks noGrp="1"/>
          </p:cNvSpPr>
          <p:nvPr>
            <p:ph idx="1"/>
          </p:nvPr>
        </p:nvSpPr>
        <p:spPr>
          <a:xfrm>
            <a:off x="631470" y="1496056"/>
            <a:ext cx="8582977" cy="4731203"/>
          </a:xfrm>
        </p:spPr>
        <p:txBody>
          <a:bodyPr>
            <a:noAutofit/>
          </a:bodyPr>
          <a:lstStyle/>
          <a:p>
            <a:pPr marL="514350" indent="-514350">
              <a:buFont typeface="+mj-lt"/>
              <a:buAutoNum type="arabicPeriod"/>
            </a:pPr>
            <a:r>
              <a:rPr lang="en-US" sz="3200" dirty="0" smtClean="0"/>
              <a:t>Name 3 types of vulnerability someone in police custody could experience?</a:t>
            </a:r>
          </a:p>
          <a:p>
            <a:pPr marL="514350" indent="-514350">
              <a:buFont typeface="+mj-lt"/>
              <a:buAutoNum type="arabicPeriod"/>
            </a:pPr>
            <a:r>
              <a:rPr lang="en-US" sz="3200" dirty="0" smtClean="0"/>
              <a:t>Name 3 things an ICV should check if they suspect or have been told a detainee is vulnerable? </a:t>
            </a:r>
          </a:p>
          <a:p>
            <a:pPr marL="514350" indent="-514350">
              <a:buFont typeface="+mj-lt"/>
              <a:buAutoNum type="arabicPeriod"/>
            </a:pPr>
            <a:r>
              <a:rPr lang="en-US" sz="3200" dirty="0" smtClean="0"/>
              <a:t>Name 2 factors that would be assessed in a Vulnerability Assessment Framework? </a:t>
            </a:r>
          </a:p>
          <a:p>
            <a:pPr marL="514350" indent="-514350">
              <a:buFont typeface="+mj-lt"/>
              <a:buAutoNum type="arabicPeriod"/>
            </a:pPr>
            <a:r>
              <a:rPr lang="en-US" sz="3200" dirty="0" smtClean="0"/>
              <a:t>Give 2 examples of where an AA would support a vulnerable detainee</a:t>
            </a:r>
          </a:p>
          <a:p>
            <a:pPr marL="514350" indent="-514350">
              <a:buFont typeface="+mj-lt"/>
              <a:buAutoNum type="arabicPeriod"/>
            </a:pP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87280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480591"/>
            <a:ext cx="10515600" cy="949048"/>
          </a:xfrm>
        </p:spPr>
        <p:txBody>
          <a:bodyPr>
            <a:normAutofit/>
          </a:bodyPr>
          <a:lstStyle/>
          <a:p>
            <a:r>
              <a:rPr lang="en-US" sz="4000" b="1" dirty="0" smtClean="0"/>
              <a:t>Quiz  </a:t>
            </a:r>
            <a:r>
              <a:rPr lang="en-US" sz="4000" b="1" smtClean="0"/>
              <a:t>- Answers</a:t>
            </a:r>
            <a:endParaRPr lang="en-US" sz="4000" b="1" dirty="0"/>
          </a:p>
        </p:txBody>
      </p:sp>
      <p:sp>
        <p:nvSpPr>
          <p:cNvPr id="3" name="Content Placeholder 2"/>
          <p:cNvSpPr>
            <a:spLocks noGrp="1"/>
          </p:cNvSpPr>
          <p:nvPr>
            <p:ph idx="1"/>
          </p:nvPr>
        </p:nvSpPr>
        <p:spPr>
          <a:xfrm>
            <a:off x="732697" y="1264759"/>
            <a:ext cx="8582977" cy="4931645"/>
          </a:xfrm>
        </p:spPr>
        <p:txBody>
          <a:bodyPr>
            <a:noAutofit/>
          </a:bodyPr>
          <a:lstStyle/>
          <a:p>
            <a:pPr marL="514350" indent="-514350">
              <a:buFont typeface="+mj-lt"/>
              <a:buAutoNum type="arabicPeriod"/>
            </a:pPr>
            <a:r>
              <a:rPr lang="en-US" sz="2400" dirty="0"/>
              <a:t>Name 3 types of vulnerability someone in police custody could experience</a:t>
            </a:r>
            <a:r>
              <a:rPr lang="en-US" sz="2400" dirty="0" smtClean="0"/>
              <a:t>? </a:t>
            </a:r>
            <a:r>
              <a:rPr lang="en-US" sz="2400" dirty="0" smtClean="0">
                <a:solidFill>
                  <a:srgbClr val="FF0000"/>
                </a:solidFill>
              </a:rPr>
              <a:t>Age, Race, Mental Health, Learning Disability, Alcohol/Substance Use, Physical illness/disability </a:t>
            </a:r>
            <a:endParaRPr lang="en-US" sz="2400" dirty="0"/>
          </a:p>
          <a:p>
            <a:pPr marL="514350" indent="-514350">
              <a:buFont typeface="+mj-lt"/>
              <a:buAutoNum type="arabicPeriod"/>
            </a:pPr>
            <a:r>
              <a:rPr lang="en-US" sz="2400" dirty="0"/>
              <a:t>Name 3 things an ICV should check if they suspect or have been told a detainee is vulnerable? </a:t>
            </a:r>
            <a:r>
              <a:rPr lang="en-US" sz="2400" dirty="0" smtClean="0">
                <a:solidFill>
                  <a:srgbClr val="FF0000"/>
                </a:solidFill>
              </a:rPr>
              <a:t>Has an AA been called, is the vulnerability recorded, emotional state of detainee, custody record, reasonable adjustments for physical vulnerability made. </a:t>
            </a:r>
            <a:endParaRPr lang="en-US" sz="2400" dirty="0"/>
          </a:p>
          <a:p>
            <a:pPr marL="514350" indent="-514350">
              <a:buFont typeface="+mj-lt"/>
              <a:buAutoNum type="arabicPeriod"/>
            </a:pPr>
            <a:r>
              <a:rPr lang="en-US" sz="2400" dirty="0"/>
              <a:t>Name 2 factors that would be assessed in a Vulnerability Assessment Framework? </a:t>
            </a:r>
            <a:r>
              <a:rPr lang="en-US" sz="2400" dirty="0" smtClean="0">
                <a:solidFill>
                  <a:srgbClr val="FF0000"/>
                </a:solidFill>
              </a:rPr>
              <a:t>Appearance, Behaviour, Communication, Danger, Environment</a:t>
            </a:r>
            <a:endParaRPr lang="en-US" sz="2400" dirty="0"/>
          </a:p>
          <a:p>
            <a:pPr marL="514350" indent="-514350">
              <a:buFont typeface="+mj-lt"/>
              <a:buAutoNum type="arabicPeriod"/>
            </a:pPr>
            <a:r>
              <a:rPr lang="en-US" sz="2400" dirty="0"/>
              <a:t>Give 2 examples of where an AA would support a vulnerable </a:t>
            </a:r>
            <a:r>
              <a:rPr lang="en-US" sz="2400" dirty="0" smtClean="0"/>
              <a:t>detainee. </a:t>
            </a:r>
            <a:r>
              <a:rPr lang="en-US" sz="2400" dirty="0" smtClean="0">
                <a:solidFill>
                  <a:srgbClr val="FF0000"/>
                </a:solidFill>
              </a:rPr>
              <a:t>Any point of PACE process, assist with </a:t>
            </a:r>
            <a:r>
              <a:rPr lang="en-US" sz="2400" dirty="0" err="1" smtClean="0">
                <a:solidFill>
                  <a:srgbClr val="FF0000"/>
                </a:solidFill>
              </a:rPr>
              <a:t>comms</a:t>
            </a:r>
            <a:r>
              <a:rPr lang="en-US" sz="2400" dirty="0" smtClean="0">
                <a:solidFill>
                  <a:srgbClr val="FF0000"/>
                </a:solidFill>
              </a:rPr>
              <a:t> between detainee and staff, help the detainee to fully understand rights, observe police and ensure fairness </a:t>
            </a:r>
            <a:r>
              <a:rPr lang="en-US" sz="2400" dirty="0" err="1" smtClean="0">
                <a:solidFill>
                  <a:srgbClr val="FF0000"/>
                </a:solidFill>
              </a:rPr>
              <a:t>etc</a:t>
            </a:r>
            <a:endParaRPr lang="en-US" sz="2400" dirty="0"/>
          </a:p>
          <a:p>
            <a:pPr marL="0" indent="0" algn="ctr">
              <a:buNone/>
            </a:pPr>
            <a:endParaRPr lang="en-GB"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1665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632326"/>
            <a:ext cx="10515600" cy="1319138"/>
          </a:xfrm>
        </p:spPr>
        <p:txBody>
          <a:bodyPr>
            <a:normAutofit/>
          </a:bodyPr>
          <a:lstStyle/>
          <a:p>
            <a:endParaRPr lang="en-US" sz="4000" b="1" dirty="0"/>
          </a:p>
        </p:txBody>
      </p:sp>
      <p:sp>
        <p:nvSpPr>
          <p:cNvPr id="3" name="Content Placeholder 2"/>
          <p:cNvSpPr>
            <a:spLocks noGrp="1"/>
          </p:cNvSpPr>
          <p:nvPr>
            <p:ph idx="1"/>
          </p:nvPr>
        </p:nvSpPr>
        <p:spPr>
          <a:xfrm>
            <a:off x="815620" y="1630165"/>
            <a:ext cx="8582977" cy="3721054"/>
          </a:xfrm>
        </p:spPr>
        <p:txBody>
          <a:bodyPr>
            <a:noAutofit/>
          </a:bodyPr>
          <a:lstStyle/>
          <a:p>
            <a:pPr marL="0" indent="0" algn="ctr">
              <a:buNone/>
            </a:pPr>
            <a:r>
              <a:rPr lang="en-GB" sz="3600" dirty="0" smtClean="0"/>
              <a:t>Any Questions? </a:t>
            </a:r>
            <a:endParaRPr lang="en-GB" sz="36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4571376" y="2482189"/>
            <a:ext cx="1431391" cy="3232173"/>
          </a:xfrm>
          <a:prstGeom prst="rect">
            <a:avLst/>
          </a:prstGeom>
        </p:spPr>
      </p:pic>
    </p:spTree>
    <p:extLst>
      <p:ext uri="{BB962C8B-B14F-4D97-AF65-F5344CB8AC3E}">
        <p14:creationId xmlns:p14="http://schemas.microsoft.com/office/powerpoint/2010/main" val="150135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a:t>Objectives</a:t>
            </a:r>
          </a:p>
        </p:txBody>
      </p:sp>
      <p:sp>
        <p:nvSpPr>
          <p:cNvPr id="3" name="Content Placeholder 2"/>
          <p:cNvSpPr>
            <a:spLocks noGrp="1"/>
          </p:cNvSpPr>
          <p:nvPr>
            <p:ph idx="1"/>
          </p:nvPr>
        </p:nvSpPr>
        <p:spPr>
          <a:xfrm>
            <a:off x="815620" y="1838676"/>
            <a:ext cx="8582977" cy="4314513"/>
          </a:xfrm>
        </p:spPr>
        <p:txBody>
          <a:bodyPr>
            <a:noAutofit/>
          </a:bodyPr>
          <a:lstStyle/>
          <a:p>
            <a:pPr marL="514350" indent="-514350">
              <a:buFont typeface="+mj-lt"/>
              <a:buAutoNum type="arabicPeriod"/>
            </a:pPr>
            <a:r>
              <a:rPr lang="en-US" sz="3200" dirty="0"/>
              <a:t>To discuss and examine definitions of vulnerability</a:t>
            </a:r>
          </a:p>
          <a:p>
            <a:pPr marL="514350" indent="-514350">
              <a:buFont typeface="+mj-lt"/>
              <a:buAutoNum type="arabicPeriod"/>
            </a:pPr>
            <a:r>
              <a:rPr lang="en-US" sz="3200" dirty="0"/>
              <a:t>To give an overview of what constitutes vulnerability in police custody</a:t>
            </a:r>
          </a:p>
          <a:p>
            <a:pPr marL="514350" indent="-514350">
              <a:buFont typeface="+mj-lt"/>
              <a:buAutoNum type="arabicPeriod"/>
            </a:pPr>
            <a:r>
              <a:rPr lang="en-US" sz="3200" dirty="0"/>
              <a:t>To further understanding of how to monitor the treatment of vulnerable detainees</a:t>
            </a:r>
          </a:p>
          <a:p>
            <a:pPr marL="514350" indent="-514350">
              <a:buFont typeface="+mj-lt"/>
              <a:buAutoNum type="arabicPeriod"/>
            </a:pP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02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a:t>What is vulnerability? </a:t>
            </a:r>
          </a:p>
        </p:txBody>
      </p:sp>
      <p:sp>
        <p:nvSpPr>
          <p:cNvPr id="3" name="Content Placeholder 2"/>
          <p:cNvSpPr>
            <a:spLocks noGrp="1"/>
          </p:cNvSpPr>
          <p:nvPr>
            <p:ph idx="1"/>
          </p:nvPr>
        </p:nvSpPr>
        <p:spPr>
          <a:xfrm>
            <a:off x="631470" y="2023254"/>
            <a:ext cx="8582977" cy="3116297"/>
          </a:xfrm>
        </p:spPr>
        <p:txBody>
          <a:bodyPr>
            <a:noAutofit/>
          </a:bodyPr>
          <a:lstStyle/>
          <a:p>
            <a:pPr marL="0" indent="0" algn="ctr">
              <a:buNone/>
            </a:pPr>
            <a:r>
              <a:rPr lang="en-US" sz="3200" dirty="0"/>
              <a:t>Oxford Dictionary Definition</a:t>
            </a:r>
          </a:p>
          <a:p>
            <a:pPr marL="0" indent="0" algn="ctr">
              <a:buNone/>
            </a:pPr>
            <a:endParaRPr lang="en-US" sz="3200" dirty="0"/>
          </a:p>
          <a:p>
            <a:pPr marL="0" indent="0" algn="ctr">
              <a:buNone/>
            </a:pPr>
            <a:r>
              <a:rPr lang="en-GB" sz="3200" dirty="0"/>
              <a:t>‘The quality or state of being exposed to the possibility of being attacked or harmed, either physically or emotionally.’</a:t>
            </a:r>
          </a:p>
          <a:p>
            <a:pPr marL="514350" indent="-514350">
              <a:buFont typeface="+mj-lt"/>
              <a:buAutoNum type="arabicPeriod"/>
            </a:pP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8810513" y="577049"/>
            <a:ext cx="2911587" cy="1446637"/>
          </a:xfrm>
          <a:prstGeom prst="rect">
            <a:avLst/>
          </a:prstGeom>
        </p:spPr>
      </p:pic>
    </p:spTree>
    <p:extLst>
      <p:ext uri="{BB962C8B-B14F-4D97-AF65-F5344CB8AC3E}">
        <p14:creationId xmlns:p14="http://schemas.microsoft.com/office/powerpoint/2010/main" val="2013010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70" y="223373"/>
            <a:ext cx="10515600" cy="1319138"/>
          </a:xfrm>
        </p:spPr>
        <p:txBody>
          <a:bodyPr>
            <a:normAutofit/>
          </a:bodyPr>
          <a:lstStyle/>
          <a:p>
            <a:r>
              <a:rPr lang="en-US" sz="4000" b="1" dirty="0" smtClean="0"/>
              <a:t>What does PACE Code C say? </a:t>
            </a:r>
            <a:endParaRPr lang="en-US" sz="4000" b="1" dirty="0"/>
          </a:p>
        </p:txBody>
      </p:sp>
      <p:sp>
        <p:nvSpPr>
          <p:cNvPr id="3" name="Content Placeholder 2"/>
          <p:cNvSpPr>
            <a:spLocks noGrp="1"/>
          </p:cNvSpPr>
          <p:nvPr>
            <p:ph idx="1"/>
          </p:nvPr>
        </p:nvSpPr>
        <p:spPr>
          <a:xfrm>
            <a:off x="631470" y="1453098"/>
            <a:ext cx="8951277" cy="4731203"/>
          </a:xfrm>
        </p:spPr>
        <p:txBody>
          <a:bodyPr>
            <a:noAutofit/>
          </a:bodyPr>
          <a:lstStyle/>
          <a:p>
            <a:r>
              <a:rPr lang="en-US" sz="2100" dirty="0"/>
              <a:t>If an officer has any suspicion, or is told in good faith, that a person of any age may be mentally disordered or otherwise mentally vulnerable, in the absence of clear evidence to dispel that suspicion, the person shall be treated as such for the purposes of this Code. See Note 1G. </a:t>
            </a:r>
            <a:endParaRPr lang="en-US" sz="2100" dirty="0" smtClean="0"/>
          </a:p>
          <a:p>
            <a:r>
              <a:rPr lang="en-US" sz="2100" dirty="0"/>
              <a:t>If a person appears to be blind, seriously visually impaired, deaf, unable to read or speak or has difficulty orally because of a speech impediment, they shall be treated as such for the purposes of this Code in the absence of clear evidence to the contrary. </a:t>
            </a:r>
          </a:p>
          <a:p>
            <a:r>
              <a:rPr lang="en-US" sz="2100" dirty="0" smtClean="0"/>
              <a:t>1G - Mentally </a:t>
            </a:r>
            <a:r>
              <a:rPr lang="en-US" sz="2100" dirty="0"/>
              <a:t>vulnerable’ applies to any detainee who, because of their mental state or capacity, may not understand the significance of what is said, of questions or of their replies. ‘Mental disorder’ is defined in the Mental Health Act 1983, section 1(2) as ‘any disorder or disability of mind’. When the custody officer has any doubt about the mental state or capacity of a detainee, that detainee should be treated as mentally vulnerable and an appropriate adult called. </a:t>
            </a:r>
          </a:p>
          <a:p>
            <a:endParaRPr lang="en-US" sz="3200" dirty="0">
              <a:effectLst/>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01827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70" y="611914"/>
            <a:ext cx="10515600" cy="1319138"/>
          </a:xfrm>
        </p:spPr>
        <p:txBody>
          <a:bodyPr>
            <a:normAutofit/>
          </a:bodyPr>
          <a:lstStyle/>
          <a:p>
            <a:r>
              <a:rPr lang="en-US" sz="4000" b="1" dirty="0" smtClean="0"/>
              <a:t>What does the College of Policing APP </a:t>
            </a:r>
            <a:br>
              <a:rPr lang="en-US" sz="4000" b="1" dirty="0" smtClean="0"/>
            </a:br>
            <a:r>
              <a:rPr lang="en-US" sz="4000" b="1" dirty="0" smtClean="0"/>
              <a:t>say? </a:t>
            </a:r>
            <a:endParaRPr lang="en-US" sz="4000" b="1" dirty="0"/>
          </a:p>
        </p:txBody>
      </p:sp>
      <p:sp>
        <p:nvSpPr>
          <p:cNvPr id="3" name="Content Placeholder 2"/>
          <p:cNvSpPr>
            <a:spLocks noGrp="1"/>
          </p:cNvSpPr>
          <p:nvPr>
            <p:ph idx="1"/>
          </p:nvPr>
        </p:nvSpPr>
        <p:spPr>
          <a:xfrm>
            <a:off x="631470" y="2034594"/>
            <a:ext cx="8582977" cy="4087162"/>
          </a:xfrm>
        </p:spPr>
        <p:txBody>
          <a:bodyPr>
            <a:noAutofit/>
          </a:bodyPr>
          <a:lstStyle/>
          <a:p>
            <a:pPr marL="514350" indent="-514350">
              <a:buFont typeface="+mj-lt"/>
              <a:buAutoNum type="arabicPeriod"/>
            </a:pPr>
            <a:r>
              <a:rPr lang="en-US" dirty="0"/>
              <a:t>Vulnerability assessment should take account of the appearance and behaviour of the detainee, any signs of illness or injury, their style and level of communication, collaborative information from all sources and the circumstances and environment in which they </a:t>
            </a:r>
            <a:r>
              <a:rPr lang="en-US" dirty="0" smtClean="0"/>
              <a:t>were </a:t>
            </a:r>
            <a:r>
              <a:rPr lang="en-US" dirty="0"/>
              <a:t>found</a:t>
            </a:r>
            <a:r>
              <a:rPr lang="en-US" dirty="0" smtClean="0"/>
              <a:t>.</a:t>
            </a:r>
          </a:p>
          <a:p>
            <a:pPr marL="514350" indent="-514350">
              <a:buFont typeface="+mj-lt"/>
              <a:buAutoNum type="arabicPeriod"/>
            </a:pPr>
            <a:r>
              <a:rPr lang="en-US" dirty="0"/>
              <a:t>Forces may find it useful to refer to a vulnerability assessment tool as part of their training in decision making and personal safety.</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9037854" y="622561"/>
            <a:ext cx="2469093" cy="868755"/>
          </a:xfrm>
          <a:prstGeom prst="rect">
            <a:avLst/>
          </a:prstGeom>
        </p:spPr>
      </p:pic>
    </p:spTree>
    <p:extLst>
      <p:ext uri="{BB962C8B-B14F-4D97-AF65-F5344CB8AC3E}">
        <p14:creationId xmlns:p14="http://schemas.microsoft.com/office/powerpoint/2010/main" val="1049498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smtClean="0"/>
              <a:t>What does a Vulnerability Assessment Framework look like? </a:t>
            </a:r>
            <a:endParaRPr lang="en-US" sz="40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79845" y="1716507"/>
            <a:ext cx="6073068" cy="4064404"/>
          </a:xfrm>
        </p:spPr>
      </p:pic>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655232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GB" sz="4000" b="1" dirty="0" smtClean="0"/>
              <a:t>HMICFRS thematic on Vulnerability </a:t>
            </a:r>
            <a:endParaRPr lang="en-GB" sz="4000" dirty="0"/>
          </a:p>
        </p:txBody>
      </p:sp>
      <p:sp>
        <p:nvSpPr>
          <p:cNvPr id="3" name="Content Placeholder 2"/>
          <p:cNvSpPr>
            <a:spLocks noGrp="1"/>
          </p:cNvSpPr>
          <p:nvPr>
            <p:ph idx="1"/>
          </p:nvPr>
        </p:nvSpPr>
        <p:spPr>
          <a:xfrm>
            <a:off x="540124" y="1716507"/>
            <a:ext cx="8591400" cy="4636545"/>
          </a:xfrm>
        </p:spPr>
        <p:txBody>
          <a:bodyPr>
            <a:noAutofit/>
          </a:bodyPr>
          <a:lstStyle/>
          <a:p>
            <a:pPr marL="0" indent="0">
              <a:buNone/>
            </a:pPr>
            <a:r>
              <a:rPr lang="en-GB" sz="2200" dirty="0" smtClean="0"/>
              <a:t>Research</a:t>
            </a:r>
            <a:r>
              <a:rPr lang="en-GB" sz="2200" dirty="0"/>
              <a:t>, data analyses and inspection reports show that many people taken into police custody are vulnerable in some way, and that detention in police custody can be particularly detrimental to their welfare. This vulnerability may take many forms, including: </a:t>
            </a:r>
          </a:p>
          <a:p>
            <a:pPr lvl="1"/>
            <a:r>
              <a:rPr lang="en-GB" sz="2200" dirty="0"/>
              <a:t>mental health problems; </a:t>
            </a:r>
          </a:p>
          <a:p>
            <a:pPr lvl="1"/>
            <a:r>
              <a:rPr lang="en-GB" sz="2200" dirty="0"/>
              <a:t>learning difficulties; </a:t>
            </a:r>
          </a:p>
          <a:p>
            <a:pPr lvl="1"/>
            <a:r>
              <a:rPr lang="en-GB" sz="2200" dirty="0"/>
              <a:t>physical illness or disability; </a:t>
            </a:r>
          </a:p>
          <a:p>
            <a:pPr lvl="1"/>
            <a:r>
              <a:rPr lang="en-GB" sz="2200" dirty="0"/>
              <a:t>alcohol and/or substance misuse; </a:t>
            </a:r>
          </a:p>
          <a:p>
            <a:pPr lvl="1"/>
            <a:r>
              <a:rPr lang="en-GB" sz="2200" dirty="0"/>
              <a:t>age (all children are vulnerable, and older people may be more likely to be vulnerable through illness, for example); and </a:t>
            </a:r>
          </a:p>
          <a:p>
            <a:pPr lvl="1"/>
            <a:r>
              <a:rPr lang="en-GB" sz="2200" dirty="0"/>
              <a:t>race (people from black, Asian and minority ethnic (BAME) communities can be vulnerable because of their minority status).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9629983" y="603139"/>
            <a:ext cx="2042810" cy="1268692"/>
          </a:xfrm>
          <a:prstGeom prst="rect">
            <a:avLst/>
          </a:prstGeom>
        </p:spPr>
      </p:pic>
    </p:spTree>
    <p:extLst>
      <p:ext uri="{BB962C8B-B14F-4D97-AF65-F5344CB8AC3E}">
        <p14:creationId xmlns:p14="http://schemas.microsoft.com/office/powerpoint/2010/main" val="65262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228479"/>
            <a:ext cx="10515600" cy="1319138"/>
          </a:xfrm>
        </p:spPr>
        <p:txBody>
          <a:bodyPr>
            <a:normAutofit/>
          </a:bodyPr>
          <a:lstStyle/>
          <a:p>
            <a:r>
              <a:rPr lang="en-US" sz="4000" b="1" dirty="0" smtClean="0"/>
              <a:t>Exercise! </a:t>
            </a:r>
            <a:endParaRPr lang="en-US" sz="4000" b="1" dirty="0"/>
          </a:p>
        </p:txBody>
      </p:sp>
      <p:sp>
        <p:nvSpPr>
          <p:cNvPr id="3" name="Content Placeholder 2"/>
          <p:cNvSpPr>
            <a:spLocks noGrp="1"/>
          </p:cNvSpPr>
          <p:nvPr>
            <p:ph idx="1"/>
          </p:nvPr>
        </p:nvSpPr>
        <p:spPr>
          <a:xfrm>
            <a:off x="623047" y="1302491"/>
            <a:ext cx="8582977" cy="5118405"/>
          </a:xfrm>
        </p:spPr>
        <p:txBody>
          <a:bodyPr>
            <a:noAutofit/>
          </a:bodyPr>
          <a:lstStyle/>
          <a:p>
            <a:pPr marL="457200" lvl="1" indent="0">
              <a:buNone/>
            </a:pPr>
            <a:r>
              <a:rPr lang="en-GB" sz="2200" dirty="0" smtClean="0"/>
              <a:t>Mental </a:t>
            </a:r>
            <a:r>
              <a:rPr lang="en-GB" sz="2200" dirty="0"/>
              <a:t>health </a:t>
            </a:r>
            <a:r>
              <a:rPr lang="en-GB" sz="2200" dirty="0" smtClean="0"/>
              <a:t>problems </a:t>
            </a:r>
          </a:p>
          <a:p>
            <a:pPr marL="457200" lvl="1" indent="0">
              <a:buNone/>
            </a:pPr>
            <a:endParaRPr lang="en-GB" sz="2200" dirty="0"/>
          </a:p>
          <a:p>
            <a:pPr marL="457200" lvl="1" indent="0">
              <a:buNone/>
            </a:pPr>
            <a:r>
              <a:rPr lang="en-GB" sz="2200" dirty="0" smtClean="0"/>
              <a:t>Learning difficulties</a:t>
            </a:r>
          </a:p>
          <a:p>
            <a:pPr marL="457200" lvl="1" indent="0">
              <a:buNone/>
            </a:pPr>
            <a:endParaRPr lang="en-GB" sz="2200" dirty="0"/>
          </a:p>
          <a:p>
            <a:pPr marL="457200" lvl="1" indent="0">
              <a:buNone/>
            </a:pPr>
            <a:r>
              <a:rPr lang="en-GB" sz="2200" dirty="0" smtClean="0"/>
              <a:t>Physical </a:t>
            </a:r>
            <a:r>
              <a:rPr lang="en-GB" sz="2200" dirty="0"/>
              <a:t>illness or </a:t>
            </a:r>
            <a:r>
              <a:rPr lang="en-GB" sz="2200" dirty="0" smtClean="0"/>
              <a:t>disability</a:t>
            </a:r>
          </a:p>
          <a:p>
            <a:pPr marL="457200" lvl="1" indent="0">
              <a:buNone/>
            </a:pPr>
            <a:endParaRPr lang="en-GB" sz="2200" dirty="0"/>
          </a:p>
          <a:p>
            <a:pPr marL="457200" lvl="1" indent="0">
              <a:buNone/>
            </a:pPr>
            <a:r>
              <a:rPr lang="en-GB" sz="2200" dirty="0" smtClean="0"/>
              <a:t>Alcohol </a:t>
            </a:r>
            <a:r>
              <a:rPr lang="en-GB" sz="2200" dirty="0"/>
              <a:t>and/or substance </a:t>
            </a:r>
            <a:r>
              <a:rPr lang="en-GB" sz="2200" dirty="0" smtClean="0"/>
              <a:t>misuse </a:t>
            </a:r>
          </a:p>
          <a:p>
            <a:pPr marL="457200" lvl="1" indent="0">
              <a:buNone/>
            </a:pPr>
            <a:endParaRPr lang="en-GB" sz="2200" dirty="0"/>
          </a:p>
          <a:p>
            <a:pPr marL="457200" lvl="1" indent="0">
              <a:buNone/>
            </a:pPr>
            <a:r>
              <a:rPr lang="en-GB" sz="2200" dirty="0" smtClean="0"/>
              <a:t>Age </a:t>
            </a:r>
            <a:r>
              <a:rPr lang="en-GB" sz="2200" dirty="0"/>
              <a:t>(all children are vulnerable, and older people may be more likely to be vulnerable through illness, for </a:t>
            </a:r>
            <a:r>
              <a:rPr lang="en-GB" sz="2200" dirty="0" smtClean="0"/>
              <a:t>example</a:t>
            </a:r>
          </a:p>
          <a:p>
            <a:pPr marL="457200" lvl="1" indent="0">
              <a:buNone/>
            </a:pPr>
            <a:endParaRPr lang="en-GB" sz="2200" dirty="0"/>
          </a:p>
          <a:p>
            <a:pPr marL="457200" lvl="1" indent="0">
              <a:buNone/>
            </a:pPr>
            <a:r>
              <a:rPr lang="en-GB" sz="2200" dirty="0" smtClean="0"/>
              <a:t>Race </a:t>
            </a:r>
            <a:r>
              <a:rPr lang="en-GB" sz="2200" dirty="0"/>
              <a:t>(people from black, Asian and minority ethnic (BAME) communities can be vulnerable because of their minority status). </a:t>
            </a:r>
          </a:p>
          <a:p>
            <a:pPr marL="514350" indent="-514350">
              <a:buFont typeface="+mj-lt"/>
              <a:buAutoNum type="arabicPeriod"/>
            </a:pPr>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4" name="Picture 3"/>
          <p:cNvPicPr>
            <a:picLocks noChangeAspect="1"/>
          </p:cNvPicPr>
          <p:nvPr/>
        </p:nvPicPr>
        <p:blipFill>
          <a:blip r:embed="rId4"/>
          <a:stretch>
            <a:fillRect/>
          </a:stretch>
        </p:blipFill>
        <p:spPr>
          <a:xfrm>
            <a:off x="8001747" y="516073"/>
            <a:ext cx="3505200" cy="2324100"/>
          </a:xfrm>
          <a:prstGeom prst="rect">
            <a:avLst/>
          </a:prstGeom>
        </p:spPr>
      </p:pic>
    </p:spTree>
    <p:extLst>
      <p:ext uri="{BB962C8B-B14F-4D97-AF65-F5344CB8AC3E}">
        <p14:creationId xmlns:p14="http://schemas.microsoft.com/office/powerpoint/2010/main" val="1534722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70" y="90930"/>
            <a:ext cx="10515600" cy="1319138"/>
          </a:xfrm>
        </p:spPr>
        <p:txBody>
          <a:bodyPr>
            <a:normAutofit/>
          </a:bodyPr>
          <a:lstStyle/>
          <a:p>
            <a:r>
              <a:rPr lang="en-US" sz="4000" b="1" dirty="0" smtClean="0"/>
              <a:t>Exercise - examples</a:t>
            </a:r>
            <a:endParaRPr lang="en-US" sz="4000" b="1" dirty="0"/>
          </a:p>
        </p:txBody>
      </p:sp>
      <p:sp>
        <p:nvSpPr>
          <p:cNvPr id="3" name="Content Placeholder 2"/>
          <p:cNvSpPr>
            <a:spLocks noGrp="1"/>
          </p:cNvSpPr>
          <p:nvPr>
            <p:ph idx="1"/>
          </p:nvPr>
        </p:nvSpPr>
        <p:spPr>
          <a:xfrm>
            <a:off x="631470" y="1063397"/>
            <a:ext cx="8582977" cy="5498767"/>
          </a:xfrm>
        </p:spPr>
        <p:txBody>
          <a:bodyPr>
            <a:noAutofit/>
          </a:bodyPr>
          <a:lstStyle/>
          <a:p>
            <a:pPr marL="457200" lvl="1" indent="0">
              <a:buNone/>
            </a:pPr>
            <a:r>
              <a:rPr lang="en-GB" sz="1800" dirty="0"/>
              <a:t>Mental health problems </a:t>
            </a:r>
            <a:r>
              <a:rPr lang="en-GB" sz="1800" dirty="0" smtClean="0">
                <a:solidFill>
                  <a:srgbClr val="FF0000"/>
                </a:solidFill>
              </a:rPr>
              <a:t> risk of self harm/low mood/excitable/does the detainee understand the process? </a:t>
            </a:r>
            <a:endParaRPr lang="en-GB" sz="1800" dirty="0"/>
          </a:p>
          <a:p>
            <a:pPr marL="457200" lvl="1" indent="0">
              <a:buNone/>
            </a:pPr>
            <a:endParaRPr lang="en-GB" sz="1800" dirty="0">
              <a:solidFill>
                <a:srgbClr val="FF0000"/>
              </a:solidFill>
            </a:endParaRPr>
          </a:p>
          <a:p>
            <a:pPr marL="457200" lvl="1" indent="0">
              <a:buNone/>
            </a:pPr>
            <a:r>
              <a:rPr lang="en-GB" sz="1800" dirty="0"/>
              <a:t>Learning </a:t>
            </a:r>
            <a:r>
              <a:rPr lang="en-GB" sz="1800" dirty="0" smtClean="0"/>
              <a:t>difficulties </a:t>
            </a:r>
            <a:r>
              <a:rPr lang="mr-IN" sz="1800" dirty="0" smtClean="0"/>
              <a:t>–</a:t>
            </a:r>
            <a:r>
              <a:rPr lang="en-GB" sz="1800" dirty="0" smtClean="0"/>
              <a:t> </a:t>
            </a:r>
            <a:r>
              <a:rPr lang="en-GB" sz="1800" dirty="0" smtClean="0">
                <a:solidFill>
                  <a:srgbClr val="FF0000"/>
                </a:solidFill>
              </a:rPr>
              <a:t>does the detainee understand their rights, why they are in custody, how they will be supported? Are they frightened?</a:t>
            </a:r>
            <a:endParaRPr lang="en-GB" sz="1800" dirty="0"/>
          </a:p>
          <a:p>
            <a:pPr marL="457200" lvl="1" indent="0">
              <a:buNone/>
            </a:pPr>
            <a:endParaRPr lang="en-GB" sz="1800" dirty="0"/>
          </a:p>
          <a:p>
            <a:pPr marL="457200" lvl="1" indent="0">
              <a:buNone/>
            </a:pPr>
            <a:r>
              <a:rPr lang="en-GB" sz="1800" dirty="0"/>
              <a:t>Physical illness or </a:t>
            </a:r>
            <a:r>
              <a:rPr lang="en-GB" sz="1800" dirty="0" smtClean="0"/>
              <a:t>disability </a:t>
            </a:r>
            <a:r>
              <a:rPr lang="mr-IN" sz="1800" dirty="0" smtClean="0"/>
              <a:t>–</a:t>
            </a:r>
            <a:r>
              <a:rPr lang="en-GB" sz="1800" dirty="0" smtClean="0"/>
              <a:t> </a:t>
            </a:r>
            <a:r>
              <a:rPr lang="en-GB" sz="1800" dirty="0" smtClean="0">
                <a:solidFill>
                  <a:srgbClr val="FF0000"/>
                </a:solidFill>
              </a:rPr>
              <a:t>is the detainee able to get on and off of the bed with ease, use the toilet, any other access needs, special diets </a:t>
            </a:r>
            <a:r>
              <a:rPr lang="en-GB" sz="1800" dirty="0" err="1" smtClean="0">
                <a:solidFill>
                  <a:srgbClr val="FF0000"/>
                </a:solidFill>
              </a:rPr>
              <a:t>etc</a:t>
            </a:r>
            <a:r>
              <a:rPr lang="en-GB" sz="1800" dirty="0" smtClean="0">
                <a:solidFill>
                  <a:srgbClr val="FF0000"/>
                </a:solidFill>
              </a:rPr>
              <a:t>? Are they in pain?</a:t>
            </a:r>
            <a:endParaRPr lang="en-GB" sz="1800" dirty="0"/>
          </a:p>
          <a:p>
            <a:pPr marL="457200" lvl="1" indent="0">
              <a:buNone/>
            </a:pPr>
            <a:endParaRPr lang="en-GB" sz="1800" dirty="0"/>
          </a:p>
          <a:p>
            <a:pPr marL="457200" lvl="1" indent="0">
              <a:buNone/>
            </a:pPr>
            <a:r>
              <a:rPr lang="en-GB" sz="1800" dirty="0"/>
              <a:t>Alcohol and/or substance misuse </a:t>
            </a:r>
            <a:r>
              <a:rPr lang="en-GB" sz="1800" dirty="0" smtClean="0">
                <a:solidFill>
                  <a:srgbClr val="FF0000"/>
                </a:solidFill>
              </a:rPr>
              <a:t>is the detainee withdrawing? Are they physically ill? Do they appear disordered in their thinking? </a:t>
            </a:r>
            <a:endParaRPr lang="en-GB" sz="1800" dirty="0"/>
          </a:p>
          <a:p>
            <a:pPr marL="457200" lvl="1" indent="0">
              <a:buNone/>
            </a:pPr>
            <a:endParaRPr lang="en-GB" sz="1800" dirty="0"/>
          </a:p>
          <a:p>
            <a:pPr marL="457200" lvl="1" indent="0">
              <a:buNone/>
            </a:pPr>
            <a:r>
              <a:rPr lang="en-GB" sz="1800" dirty="0"/>
              <a:t>Age (all children are vulnerable, and older people may be more likely to be vulnerable through illness, for </a:t>
            </a:r>
            <a:r>
              <a:rPr lang="en-GB" sz="1800" dirty="0" smtClean="0"/>
              <a:t>example </a:t>
            </a:r>
            <a:r>
              <a:rPr lang="mr-IN" sz="1800" dirty="0" smtClean="0"/>
              <a:t>–</a:t>
            </a:r>
            <a:r>
              <a:rPr lang="en-GB" sz="1800" dirty="0" smtClean="0"/>
              <a:t> </a:t>
            </a:r>
            <a:r>
              <a:rPr lang="en-GB" sz="1800" dirty="0" smtClean="0">
                <a:solidFill>
                  <a:srgbClr val="FF0000"/>
                </a:solidFill>
              </a:rPr>
              <a:t>Does the detainee understand where they are and why they are there? Do they understand their rights? Are they frightened?</a:t>
            </a:r>
            <a:endParaRPr lang="en-GB" sz="1800" dirty="0"/>
          </a:p>
          <a:p>
            <a:pPr marL="457200" lvl="1" indent="0">
              <a:buNone/>
            </a:pPr>
            <a:endParaRPr lang="en-GB" sz="1800" dirty="0"/>
          </a:p>
          <a:p>
            <a:pPr marL="457200" lvl="1" indent="0">
              <a:buNone/>
            </a:pPr>
            <a:r>
              <a:rPr lang="en-GB" sz="1800" dirty="0"/>
              <a:t>Race (people from black, Asian and minority ethnic (BAME) communities can be vulnerable because of their minority status</a:t>
            </a:r>
            <a:r>
              <a:rPr lang="en-GB" sz="1800" dirty="0" smtClean="0"/>
              <a:t>). </a:t>
            </a:r>
            <a:r>
              <a:rPr lang="en-GB" sz="1800" dirty="0" smtClean="0">
                <a:solidFill>
                  <a:srgbClr val="FF0000"/>
                </a:solidFill>
              </a:rPr>
              <a:t>Are the custody staff interacting with the detainee well? Are there any signs that their treatment is different to others?</a:t>
            </a:r>
            <a:endParaRPr lang="en-GB" sz="1800" dirty="0">
              <a:solidFill>
                <a:srgbClr val="FF0000"/>
              </a:solidFill>
            </a:endParaRPr>
          </a:p>
          <a:p>
            <a:pPr marL="514350" indent="-514350">
              <a:buFont typeface="+mj-lt"/>
              <a:buAutoNum type="arabicPeriod"/>
            </a:pPr>
            <a:endParaRPr lang="en-US" sz="18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99686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1808</TotalTime>
  <Words>2178</Words>
  <Application>Microsoft Macintosh PowerPoint</Application>
  <PresentationFormat>Widescreen</PresentationFormat>
  <Paragraphs>195</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Calibri Light</vt:lpstr>
      <vt:lpstr>Mangal</vt:lpstr>
      <vt:lpstr>Arial</vt:lpstr>
      <vt:lpstr>Office Theme</vt:lpstr>
      <vt:lpstr>Vulnerability </vt:lpstr>
      <vt:lpstr>Objectives</vt:lpstr>
      <vt:lpstr>What is vulnerability? </vt:lpstr>
      <vt:lpstr>What does PACE Code C say? </vt:lpstr>
      <vt:lpstr>What does the College of Policing APP  say? </vt:lpstr>
      <vt:lpstr>What does a Vulnerability Assessment Framework look like? </vt:lpstr>
      <vt:lpstr>HMICFRS thematic on Vulnerability </vt:lpstr>
      <vt:lpstr>Exercise! </vt:lpstr>
      <vt:lpstr>Exercise - examples</vt:lpstr>
      <vt:lpstr>The Role of AAs with Vulnerable Detainees </vt:lpstr>
      <vt:lpstr>The Role of AAs with Vulnerable Detainees – cont’d </vt:lpstr>
      <vt:lpstr>The Role of ICVs and Vulnerability  - Your Visit</vt:lpstr>
      <vt:lpstr>What should ICVs look for and report on?</vt:lpstr>
      <vt:lpstr>General ethos of Custody Visiting and Vulnerability </vt:lpstr>
      <vt:lpstr>What does good practice look like in Police Custody? </vt:lpstr>
      <vt:lpstr>Quiz!</vt:lpstr>
      <vt:lpstr>Quiz  - Answers</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Ralph</dc:creator>
  <cp:lastModifiedBy>Sherry Ralph</cp:lastModifiedBy>
  <cp:revision>150</cp:revision>
  <dcterms:created xsi:type="dcterms:W3CDTF">2017-07-11T13:00:39Z</dcterms:created>
  <dcterms:modified xsi:type="dcterms:W3CDTF">2018-01-16T15:03:19Z</dcterms:modified>
</cp:coreProperties>
</file>