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8"/>
  </p:notesMasterIdLst>
  <p:sldIdLst>
    <p:sldId id="263" r:id="rId2"/>
    <p:sldId id="269" r:id="rId3"/>
    <p:sldId id="264" r:id="rId4"/>
    <p:sldId id="265" r:id="rId5"/>
    <p:sldId id="266" r:id="rId6"/>
    <p:sldId id="267" r:id="rId7"/>
    <p:sldId id="281" r:id="rId8"/>
    <p:sldId id="268" r:id="rId9"/>
    <p:sldId id="270" r:id="rId10"/>
    <p:sldId id="271" r:id="rId11"/>
    <p:sldId id="272" r:id="rId12"/>
    <p:sldId id="274" r:id="rId13"/>
    <p:sldId id="273" r:id="rId14"/>
    <p:sldId id="275" r:id="rId15"/>
    <p:sldId id="283"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92582"/>
  </p:normalViewPr>
  <p:slideViewPr>
    <p:cSldViewPr snapToGrid="0" snapToObjects="1">
      <p:cViewPr varScale="1">
        <p:scale>
          <a:sx n="55" d="100"/>
          <a:sy n="55" d="100"/>
        </p:scale>
        <p:origin x="760" y="176"/>
      </p:cViewPr>
      <p:guideLst>
        <p:guide orient="horz" pos="2160"/>
        <p:guide pos="3840"/>
      </p:guideLst>
    </p:cSldViewPr>
  </p:slideViewPr>
  <p:notesTextViewPr>
    <p:cViewPr>
      <p:scale>
        <a:sx n="1" d="1"/>
        <a:sy n="1" d="1"/>
      </p:scale>
      <p:origin x="0" y="-56"/>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sng" strike="noStrike" spc="-1" dirty="0">
                <a:solidFill>
                  <a:srgbClr val="985006"/>
                </a:solidFill>
                <a:uFillTx/>
                <a:latin typeface="+mn-lt"/>
              </a:rPr>
              <a:t>Please Note:</a:t>
            </a:r>
            <a:br>
              <a:rPr lang="en-GB" sz="1200" dirty="0"/>
            </a:br>
            <a:r>
              <a:rPr lang="en-GB" sz="1200" b="0" strike="noStrike" spc="-1" dirty="0">
                <a:solidFill>
                  <a:srgbClr val="985006"/>
                </a:solidFill>
                <a:latin typeface="+mn-lt"/>
              </a:rPr>
              <a:t>In Devon and Cornwall, if a person is transgender, they also have the option to request a split search to be carried out. SCHEME MANAGERS may wish to check if this is available for their scheme and include it on this slide if so. If not, please mention as a model of good practice. </a:t>
            </a:r>
            <a:br>
              <a:rPr lang="en-GB" sz="1200" dirty="0"/>
            </a:br>
            <a:r>
              <a:rPr lang="en-GB" sz="1200" b="0" strike="noStrike" spc="-1" dirty="0">
                <a:solidFill>
                  <a:srgbClr val="985006"/>
                </a:solidFill>
                <a:latin typeface="+mn-lt"/>
              </a:rPr>
              <a:t>E.g. For a transgender man who has had top surgery but not lower surgery, he would be able to request that an upper body search be carried out by a male officer and a lower body search by a female officer.</a:t>
            </a:r>
            <a:endParaRPr lang="en-GB" sz="1200" b="0" strike="noStrike" spc="-1" dirty="0">
              <a:latin typeface="+mn-lt"/>
            </a:endParaRP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181535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19055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183216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strike="noStrike" spc="-1" dirty="0">
                <a:latin typeface="Arial"/>
              </a:rPr>
              <a:t>Scheme managers delivering training may wish to discuss this slide with ICVs and their custody suites – do staff ask trans detainees if they require menstrual products? Would the staff consider the detainees presentation pre-release?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1505723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strike="noStrike" spc="-1" dirty="0">
                <a:latin typeface="Arial"/>
              </a:rPr>
              <a:t>This is a reminder / revisit to stress that ICVs are in custody as members of the public.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465452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strike="noStrike" spc="-1" dirty="0">
                <a:latin typeface="Arial"/>
              </a:rPr>
              <a:t>Use this to check that your ICVs have met the objectives as part of their training.</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a:t>
            </a:r>
            <a:r>
              <a:rPr lang="en-US" baseline="0" dirty="0"/>
              <a:t> slide to take questions</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16</a:t>
            </a:fld>
            <a:endParaRPr lang="en-US"/>
          </a:p>
        </p:txBody>
      </p:sp>
    </p:spTree>
    <p:extLst>
      <p:ext uri="{BB962C8B-B14F-4D97-AF65-F5344CB8AC3E}">
        <p14:creationId xmlns:p14="http://schemas.microsoft.com/office/powerpoint/2010/main" val="13594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through objectives</a:t>
            </a:r>
            <a:r>
              <a:rPr lang="en-US" baseline="0" dirty="0"/>
              <a:t> to ensure all are clear on the aim of the session. Share good practice, ensure all have same underpinning learning</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131693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 glossary of terms can be found here: </a:t>
            </a:r>
            <a:r>
              <a:rPr lang="en-GB" sz="1200" b="0" i="0" u="none" strike="noStrike" kern="1200" dirty="0">
                <a:solidFill>
                  <a:schemeClr val="tx1"/>
                </a:solidFill>
                <a:effectLst/>
                <a:latin typeface="+mn-lt"/>
                <a:ea typeface="+mn-ea"/>
                <a:cs typeface="+mn-cs"/>
              </a:rPr>
              <a:t>https://</a:t>
            </a:r>
            <a:r>
              <a:rPr lang="en-GB" sz="1200" b="0" i="0" u="none" strike="noStrike" kern="1200" dirty="0" err="1">
                <a:solidFill>
                  <a:schemeClr val="tx1"/>
                </a:solidFill>
                <a:effectLst/>
                <a:latin typeface="+mn-lt"/>
                <a:ea typeface="+mn-ea"/>
                <a:cs typeface="+mn-cs"/>
              </a:rPr>
              <a:t>www.lgbtpolice.uk</a:t>
            </a:r>
            <a:r>
              <a:rPr lang="en-GB" sz="1200" b="0" i="0" u="none" strike="noStrike" kern="1200" dirty="0">
                <a:solidFill>
                  <a:schemeClr val="tx1"/>
                </a:solidFill>
                <a:effectLst/>
                <a:latin typeface="+mn-lt"/>
                <a:ea typeface="+mn-ea"/>
                <a:cs typeface="+mn-cs"/>
              </a:rPr>
              <a:t>/resources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effectLst/>
                <a:latin typeface="+mn-lt"/>
                <a:ea typeface="+mn-ea"/>
                <a:cs typeface="+mn-cs"/>
              </a:rPr>
              <a:t>You might want to print this as a handout for ICVs to </a:t>
            </a:r>
            <a:r>
              <a:rPr lang="en-GB" sz="1200" b="0" i="0" u="none" strike="noStrike" kern="1200" baseline="0">
                <a:solidFill>
                  <a:schemeClr val="tx1"/>
                </a:solidFill>
                <a:effectLst/>
                <a:latin typeface="+mn-lt"/>
                <a:ea typeface="+mn-ea"/>
                <a:cs typeface="+mn-cs"/>
              </a:rPr>
              <a:t>take away. </a:t>
            </a:r>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100699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46175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12463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strike="noStrike" spc="-1" dirty="0">
                <a:latin typeface="Arial"/>
              </a:rPr>
              <a:t>Full PACE excerpt can be found here at pages 78 and 79:</a:t>
            </a:r>
          </a:p>
          <a:p>
            <a:endParaRPr lang="en-GB" sz="1200" b="0" strike="noStrike" spc="-1" dirty="0">
              <a:latin typeface="Arial"/>
            </a:endParaRPr>
          </a:p>
          <a:p>
            <a:r>
              <a:rPr lang="en-GB" sz="1200" b="0" strike="noStrike" spc="-1" dirty="0">
                <a:latin typeface="Arial"/>
              </a:rPr>
              <a:t>https://</a:t>
            </a:r>
            <a:r>
              <a:rPr lang="en-GB" sz="1200" b="0" strike="noStrike" spc="-1" dirty="0" err="1">
                <a:latin typeface="Arial"/>
              </a:rPr>
              <a:t>assets.publishing.service.gov.uk</a:t>
            </a:r>
            <a:r>
              <a:rPr lang="en-GB" sz="1200" b="0" strike="noStrike" spc="-1" dirty="0">
                <a:latin typeface="Arial"/>
              </a:rPr>
              <a:t>/government/uploads/system/uploads/</a:t>
            </a:r>
            <a:r>
              <a:rPr lang="en-GB" sz="1200" b="0" strike="noStrike" spc="-1" dirty="0" err="1">
                <a:latin typeface="Arial"/>
              </a:rPr>
              <a:t>attachment_data</a:t>
            </a:r>
            <a:r>
              <a:rPr lang="en-GB" sz="1200" b="0" strike="noStrike" spc="-1" dirty="0">
                <a:latin typeface="Arial"/>
              </a:rPr>
              <a:t>/file/592547/pace-code-c-2017.pdf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124636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strike="noStrike" spc="-1" dirty="0">
                <a:latin typeface="Arial"/>
              </a:rPr>
              <a:t>Full PACE excerpt can be found here at pages 78 and 79:</a:t>
            </a:r>
          </a:p>
          <a:p>
            <a:endParaRPr lang="en-GB" sz="1200" b="0" strike="noStrike" spc="-1" dirty="0">
              <a:latin typeface="Arial"/>
            </a:endParaRPr>
          </a:p>
          <a:p>
            <a:r>
              <a:rPr lang="en-GB" sz="1200" b="0" strike="noStrike" spc="-1" dirty="0">
                <a:latin typeface="Arial"/>
              </a:rPr>
              <a:t>https://</a:t>
            </a:r>
            <a:r>
              <a:rPr lang="en-GB" sz="1200" b="0" strike="noStrike" spc="-1" dirty="0" err="1">
                <a:latin typeface="Arial"/>
              </a:rPr>
              <a:t>assets.publishing.service.gov.uk</a:t>
            </a:r>
            <a:r>
              <a:rPr lang="en-GB" sz="1200" b="0" strike="noStrike" spc="-1" dirty="0">
                <a:latin typeface="Arial"/>
              </a:rPr>
              <a:t>/government/uploads/system/uploads/</a:t>
            </a:r>
            <a:r>
              <a:rPr lang="en-GB" sz="1200" b="0" strike="noStrike" spc="-1" dirty="0" err="1">
                <a:latin typeface="Arial"/>
              </a:rPr>
              <a:t>attachment_data</a:t>
            </a:r>
            <a:r>
              <a:rPr lang="en-GB" sz="1200" b="0" strike="noStrike" spc="-1" dirty="0">
                <a:latin typeface="Arial"/>
              </a:rPr>
              <a:t>/file/592547/pace-code-c-2017.pdf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81659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strike="noStrike" spc="-1" dirty="0">
                <a:latin typeface="Arial"/>
              </a:rPr>
              <a:t>College of Policing Authorised Professional Practice guidance is available at the link below – you may wish to copy and paste the full detail into a handout for ICVs. It is more general and user friendly than PACE. </a:t>
            </a:r>
          </a:p>
          <a:p>
            <a:endParaRPr lang="en-GB" sz="1200" b="0" strike="noStrike" spc="-1" dirty="0">
              <a:latin typeface="Arial"/>
            </a:endParaRPr>
          </a:p>
          <a:p>
            <a:r>
              <a:rPr lang="en-GB" sz="1200" b="0" strike="noStrike" spc="-1" dirty="0">
                <a:latin typeface="Arial"/>
              </a:rPr>
              <a:t>https://</a:t>
            </a:r>
            <a:r>
              <a:rPr lang="en-GB" sz="1200" b="0" strike="noStrike" spc="-1" dirty="0" err="1">
                <a:latin typeface="Arial"/>
              </a:rPr>
              <a:t>www.app.college.police.uk</a:t>
            </a:r>
            <a:r>
              <a:rPr lang="en-GB" sz="1200" b="0" strike="noStrike" spc="-1" dirty="0">
                <a:latin typeface="Arial"/>
              </a:rPr>
              <a:t>/app-content/detention-and-custody-2/detainee-care/equality-and-individual-needs/#trans-individual-detainees </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369685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2/18/19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2/18/19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2/18/19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2/18/19</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2/18/19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Relationships>
</file>

<file path=ppt/slides/_rels/slide4.xml.rels><?xml version="1.0" encoding="UTF-8" standalone="yes"?>
<Relationships xmlns="http://schemas.openxmlformats.org/package/2006/relationships"><Relationship Id="rId3" Type="http://schemas.openxmlformats.org/officeDocument/2006/relationships/image" Target="../media/image4.t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0489"/>
            <a:ext cx="10515600" cy="2898775"/>
          </a:xfrm>
        </p:spPr>
        <p:txBody>
          <a:bodyPr>
            <a:normAutofit/>
          </a:bodyPr>
          <a:lstStyle/>
          <a:p>
            <a:r>
              <a:rPr lang="en-US" sz="6000" b="1" spc="-1" dirty="0">
                <a:solidFill>
                  <a:srgbClr val="000000"/>
                </a:solidFill>
              </a:rPr>
              <a:t>Transgender Detainees</a:t>
            </a:r>
            <a:endParaRPr lang="en-US" sz="6000" spc="-1" dirty="0">
              <a:solidFill>
                <a:srgbClr val="000000"/>
              </a:solidFill>
              <a:latin typeface="Calibri"/>
            </a:endParaRPr>
          </a:p>
        </p:txBody>
      </p:sp>
      <p:sp>
        <p:nvSpPr>
          <p:cNvPr id="3" name="Content Placeholder 2"/>
          <p:cNvSpPr>
            <a:spLocks noGrp="1"/>
          </p:cNvSpPr>
          <p:nvPr>
            <p:ph idx="1"/>
          </p:nvPr>
        </p:nvSpPr>
        <p:spPr>
          <a:xfrm>
            <a:off x="825500" y="4623133"/>
            <a:ext cx="7164509" cy="791734"/>
          </a:xfrm>
        </p:spPr>
        <p:txBody>
          <a:bodyPr>
            <a:noAutofit/>
          </a:bodyPr>
          <a:lstStyle/>
          <a:p>
            <a:pPr marL="0" indent="0">
              <a:buNone/>
            </a:pPr>
            <a:r>
              <a:rPr lang="en-US" sz="3200" dirty="0" err="1"/>
              <a:t>Bitesize</a:t>
            </a:r>
            <a:r>
              <a:rPr lang="en-US" sz="3200" dirty="0"/>
              <a:t> training for schemes</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580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2" name="Picture 3">
            <a:extLst>
              <a:ext uri="{FF2B5EF4-FFF2-40B4-BE49-F238E27FC236}">
                <a16:creationId xmlns:a16="http://schemas.microsoft.com/office/drawing/2014/main" id="{CE5AE6A3-F54F-0245-BCE1-2E730E1823ED}"/>
              </a:ext>
            </a:extLst>
          </p:cNvPr>
          <p:cNvPicPr/>
          <p:nvPr/>
        </p:nvPicPr>
        <p:blipFill>
          <a:blip r:embed="rId4"/>
          <a:stretch/>
        </p:blipFill>
        <p:spPr>
          <a:xfrm>
            <a:off x="8940960" y="456840"/>
            <a:ext cx="2781000" cy="2920680"/>
          </a:xfrm>
          <a:prstGeom prst="rect">
            <a:avLst/>
          </a:prstGeom>
          <a:ln>
            <a:noFill/>
          </a:ln>
        </p:spPr>
      </p:pic>
    </p:spTree>
    <p:extLst>
      <p:ext uri="{BB962C8B-B14F-4D97-AF65-F5344CB8AC3E}">
        <p14:creationId xmlns:p14="http://schemas.microsoft.com/office/powerpoint/2010/main" val="113751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What does the APP/PACE say? (</a:t>
            </a:r>
            <a:r>
              <a:rPr lang="en-US" sz="3600" b="1" spc="-1" dirty="0" err="1">
                <a:solidFill>
                  <a:srgbClr val="000000"/>
                </a:solidFill>
              </a:rPr>
              <a:t>contd</a:t>
            </a:r>
            <a:r>
              <a:rPr lang="en-US" sz="3600" b="1" spc="-1" dirty="0">
                <a:solidFill>
                  <a:srgbClr val="000000"/>
                </a:solidFill>
              </a:rPr>
              <a:t>)</a:t>
            </a:r>
            <a:endParaRPr lang="en-US" sz="3600" b="1" dirty="0"/>
          </a:p>
        </p:txBody>
      </p:sp>
      <p:sp>
        <p:nvSpPr>
          <p:cNvPr id="3" name="Content Placeholder 2"/>
          <p:cNvSpPr>
            <a:spLocks noGrp="1"/>
          </p:cNvSpPr>
          <p:nvPr>
            <p:ph idx="1"/>
          </p:nvPr>
        </p:nvSpPr>
        <p:spPr>
          <a:xfrm>
            <a:off x="825501" y="1952477"/>
            <a:ext cx="7909709" cy="4414194"/>
          </a:xfrm>
        </p:spPr>
        <p:txBody>
          <a:bodyPr>
            <a:noAutofit/>
          </a:bodyPr>
          <a:lstStyle/>
          <a:p>
            <a:pPr indent="-228240">
              <a:spcBef>
                <a:spcPts val="1001"/>
              </a:spcBef>
              <a:buClr>
                <a:srgbClr val="000000"/>
              </a:buClr>
              <a:buFont typeface="Arial"/>
              <a:buChar char="•"/>
            </a:pPr>
            <a:r>
              <a:rPr lang="en-US" sz="2400" spc="-1" dirty="0">
                <a:solidFill>
                  <a:srgbClr val="000000"/>
                </a:solidFill>
              </a:rPr>
              <a:t>Once a decision has been made about which sex a transsexual or transvestite is to be treated as, the officer or staff member who will carry out the search should be advised of that decision, and the reasons supporting it, prior to carrying out the search. This is important in order to maintain the dignity of the officer or staff member concerned. Sensible application of the above principles should protect officers and staff and help to </a:t>
            </a:r>
            <a:r>
              <a:rPr lang="en-US" sz="2400" spc="-1" dirty="0" err="1">
                <a:solidFill>
                  <a:srgbClr val="000000"/>
                </a:solidFill>
              </a:rPr>
              <a:t>minimise</a:t>
            </a:r>
            <a:r>
              <a:rPr lang="en-US" sz="2400" spc="-1" dirty="0">
                <a:solidFill>
                  <a:srgbClr val="000000"/>
                </a:solidFill>
              </a:rPr>
              <a:t> the risk of conflict and embarrassment.</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a:extLst>
              <a:ext uri="{FF2B5EF4-FFF2-40B4-BE49-F238E27FC236}">
                <a16:creationId xmlns:a16="http://schemas.microsoft.com/office/drawing/2014/main" id="{EAF696B7-E9F4-3A49-9C4F-D58A682871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8808" y="4300052"/>
            <a:ext cx="2139353" cy="2139353"/>
          </a:xfrm>
          <a:prstGeom prst="rect">
            <a:avLst/>
          </a:prstGeom>
        </p:spPr>
      </p:pic>
    </p:spTree>
    <p:extLst>
      <p:ext uri="{BB962C8B-B14F-4D97-AF65-F5344CB8AC3E}">
        <p14:creationId xmlns:p14="http://schemas.microsoft.com/office/powerpoint/2010/main" val="228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202"/>
            <a:ext cx="10515600" cy="1323826"/>
          </a:xfrm>
        </p:spPr>
        <p:txBody>
          <a:bodyPr>
            <a:normAutofit/>
          </a:bodyPr>
          <a:lstStyle/>
          <a:p>
            <a:r>
              <a:rPr lang="en-US" sz="3200" b="1" spc="-1" dirty="0">
                <a:solidFill>
                  <a:srgbClr val="000000"/>
                </a:solidFill>
              </a:rPr>
              <a:t>PACE and APP points to note:</a:t>
            </a:r>
            <a:endParaRPr lang="en-US" sz="3200" spc="-1" dirty="0">
              <a:solidFill>
                <a:srgbClr val="000000"/>
              </a:solidFill>
              <a:latin typeface="Calibri"/>
            </a:endParaRPr>
          </a:p>
        </p:txBody>
      </p:sp>
      <p:sp>
        <p:nvSpPr>
          <p:cNvPr id="3" name="Content Placeholder 2"/>
          <p:cNvSpPr>
            <a:spLocks noGrp="1"/>
          </p:cNvSpPr>
          <p:nvPr>
            <p:ph idx="1"/>
          </p:nvPr>
        </p:nvSpPr>
        <p:spPr>
          <a:xfrm>
            <a:off x="838200" y="1387738"/>
            <a:ext cx="8757246" cy="4804570"/>
          </a:xfrm>
        </p:spPr>
        <p:txBody>
          <a:bodyPr>
            <a:noAutofit/>
          </a:bodyPr>
          <a:lstStyle/>
          <a:p>
            <a:pPr indent="-228240">
              <a:spcBef>
                <a:spcPts val="1001"/>
              </a:spcBef>
              <a:buClr>
                <a:srgbClr val="000000"/>
              </a:buClr>
              <a:buFont typeface="Arial"/>
              <a:buChar char="•"/>
            </a:pPr>
            <a:r>
              <a:rPr lang="en-US" spc="-1" dirty="0">
                <a:solidFill>
                  <a:srgbClr val="000000"/>
                </a:solidFill>
              </a:rPr>
              <a:t>PACE Code C and the APP deal with transgender detainees in the context of strip searching. </a:t>
            </a:r>
          </a:p>
          <a:p>
            <a:pPr>
              <a:lnSpc>
                <a:spcPct val="100000"/>
              </a:lnSpc>
              <a:spcBef>
                <a:spcPts val="1001"/>
              </a:spcBef>
            </a:pPr>
            <a:endParaRPr lang="en-US" spc="-1" dirty="0">
              <a:solidFill>
                <a:srgbClr val="000000"/>
              </a:solidFill>
            </a:endParaRPr>
          </a:p>
          <a:p>
            <a:pPr indent="-228240">
              <a:spcBef>
                <a:spcPts val="1001"/>
              </a:spcBef>
              <a:buClr>
                <a:srgbClr val="000000"/>
              </a:buClr>
              <a:buFont typeface="Arial"/>
              <a:buChar char="•"/>
            </a:pPr>
            <a:r>
              <a:rPr lang="en-US" spc="-1" dirty="0">
                <a:solidFill>
                  <a:srgbClr val="000000"/>
                </a:solidFill>
              </a:rPr>
              <a:t>The spirit of the guidance should be adhered to in all parts of detention, custody staff should refer to the detainee as the gender they wish to be recognised as.</a:t>
            </a:r>
          </a:p>
          <a:p>
            <a:pPr>
              <a:lnSpc>
                <a:spcPct val="100000"/>
              </a:lnSpc>
              <a:spcBef>
                <a:spcPts val="1001"/>
              </a:spcBef>
            </a:pPr>
            <a:endParaRPr lang="en-US" spc="-1" dirty="0">
              <a:solidFill>
                <a:srgbClr val="000000"/>
              </a:solidFill>
            </a:endParaRPr>
          </a:p>
          <a:p>
            <a:pPr indent="-228240">
              <a:spcBef>
                <a:spcPts val="1001"/>
              </a:spcBef>
              <a:buClr>
                <a:srgbClr val="000000"/>
              </a:buClr>
              <a:buFont typeface="Arial"/>
              <a:buChar char="•"/>
            </a:pPr>
            <a:r>
              <a:rPr lang="en-US" spc="-1" dirty="0">
                <a:solidFill>
                  <a:srgbClr val="000000"/>
                </a:solidFill>
              </a:rPr>
              <a:t>Detainees should be treated with, and spoken about with respect for their identified gender and the sensitivity the detainee may feel around this.</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a:extLst>
              <a:ext uri="{FF2B5EF4-FFF2-40B4-BE49-F238E27FC236}">
                <a16:creationId xmlns:a16="http://schemas.microsoft.com/office/drawing/2014/main" id="{40AA138C-9BEE-6E49-B0B2-AED62760C7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307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What name and pronoun do I use for a transgender detainee as an ICV?</a:t>
            </a:r>
            <a:endParaRPr lang="en-US" sz="3600" spc="-1" dirty="0">
              <a:solidFill>
                <a:srgbClr val="000000"/>
              </a:solidFill>
              <a:latin typeface="Calibri"/>
            </a:endParaRPr>
          </a:p>
        </p:txBody>
      </p:sp>
      <p:sp>
        <p:nvSpPr>
          <p:cNvPr id="3" name="Content Placeholder 2"/>
          <p:cNvSpPr>
            <a:spLocks noGrp="1"/>
          </p:cNvSpPr>
          <p:nvPr>
            <p:ph idx="1"/>
          </p:nvPr>
        </p:nvSpPr>
        <p:spPr>
          <a:xfrm>
            <a:off x="825501" y="1952477"/>
            <a:ext cx="8655647" cy="4171875"/>
          </a:xfrm>
        </p:spPr>
        <p:txBody>
          <a:bodyPr>
            <a:normAutofit fontScale="85000" lnSpcReduction="10000"/>
          </a:bodyPr>
          <a:lstStyle/>
          <a:p>
            <a:pPr indent="-228240">
              <a:lnSpc>
                <a:spcPct val="100000"/>
              </a:lnSpc>
              <a:spcBef>
                <a:spcPts val="1001"/>
              </a:spcBef>
              <a:buClr>
                <a:srgbClr val="000000"/>
              </a:buClr>
              <a:buFont typeface="Arial"/>
              <a:buChar char="•"/>
            </a:pPr>
            <a:r>
              <a:rPr lang="en-US" sz="3200" spc="-1" dirty="0">
                <a:solidFill>
                  <a:srgbClr val="000000"/>
                </a:solidFill>
              </a:rPr>
              <a:t>For some transgender people, being associated with their birth name is a tremendous source of anxiety, or it is simply a part of their life they wish to leave behind. Respect the name a transgender person is currently using.</a:t>
            </a:r>
          </a:p>
          <a:p>
            <a:pPr>
              <a:lnSpc>
                <a:spcPct val="100000"/>
              </a:lnSpc>
              <a:spcBef>
                <a:spcPts val="1001"/>
              </a:spcBef>
            </a:pPr>
            <a:endParaRPr lang="en-US" sz="3200" spc="-1" dirty="0">
              <a:solidFill>
                <a:srgbClr val="000000"/>
              </a:solidFill>
            </a:endParaRPr>
          </a:p>
          <a:p>
            <a:pPr indent="-228240">
              <a:lnSpc>
                <a:spcPct val="100000"/>
              </a:lnSpc>
              <a:spcBef>
                <a:spcPts val="1001"/>
              </a:spcBef>
              <a:buClr>
                <a:srgbClr val="000000"/>
              </a:buClr>
              <a:buFont typeface="Arial"/>
              <a:buChar char="•"/>
            </a:pPr>
            <a:r>
              <a:rPr lang="en-US" sz="3200" spc="-1" dirty="0">
                <a:solidFill>
                  <a:srgbClr val="000000"/>
                </a:solidFill>
              </a:rPr>
              <a:t> If you're unsure which pronoun a person uses, let the detainee introduce themselves and use the gender of the name given – this should include your recording on the ICV report and also include when and if you refer to the detainee to custody staff. </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9854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5751"/>
            <a:ext cx="10515600" cy="1323826"/>
          </a:xfrm>
        </p:spPr>
        <p:txBody>
          <a:bodyPr>
            <a:normAutofit/>
          </a:bodyPr>
          <a:lstStyle/>
          <a:p>
            <a:r>
              <a:rPr lang="en-US" sz="3600" b="1" spc="-1" dirty="0">
                <a:solidFill>
                  <a:srgbClr val="000000"/>
                </a:solidFill>
              </a:rPr>
              <a:t>Are there specific things should ICVs look out for? </a:t>
            </a:r>
            <a:endParaRPr lang="en-US" sz="3600" spc="-1" dirty="0">
              <a:solidFill>
                <a:srgbClr val="000000"/>
              </a:solidFill>
              <a:latin typeface="Calibri"/>
            </a:endParaRPr>
          </a:p>
        </p:txBody>
      </p:sp>
      <p:sp>
        <p:nvSpPr>
          <p:cNvPr id="3" name="Content Placeholder 2"/>
          <p:cNvSpPr>
            <a:spLocks noGrp="1"/>
          </p:cNvSpPr>
          <p:nvPr>
            <p:ph idx="1"/>
          </p:nvPr>
        </p:nvSpPr>
        <p:spPr>
          <a:xfrm>
            <a:off x="838200" y="1557245"/>
            <a:ext cx="8642948" cy="4746736"/>
          </a:xfrm>
        </p:spPr>
        <p:txBody>
          <a:bodyPr>
            <a:normAutofit fontScale="85000" lnSpcReduction="20000"/>
          </a:bodyPr>
          <a:lstStyle/>
          <a:p>
            <a:pPr indent="-228240">
              <a:lnSpc>
                <a:spcPct val="100000"/>
              </a:lnSpc>
              <a:spcBef>
                <a:spcPts val="1001"/>
              </a:spcBef>
              <a:buClr>
                <a:srgbClr val="000000"/>
              </a:buClr>
              <a:buFont typeface="Arial"/>
              <a:buChar char="•"/>
            </a:pPr>
            <a:r>
              <a:rPr lang="en-US" spc="-1" dirty="0">
                <a:solidFill>
                  <a:srgbClr val="000000"/>
                </a:solidFill>
                <a:latin typeface="Calibri" panose="020F0502020204030204" pitchFamily="34" charset="0"/>
                <a:cs typeface="Calibri" panose="020F0502020204030204" pitchFamily="34" charset="0"/>
              </a:rPr>
              <a:t>Menstrual Care – </a:t>
            </a:r>
            <a:r>
              <a:rPr lang="en-GB" dirty="0">
                <a:latin typeface="Calibri" panose="020F0502020204030204" pitchFamily="34" charset="0"/>
                <a:cs typeface="Calibri" panose="020F0502020204030204" pitchFamily="34" charset="0"/>
              </a:rPr>
              <a:t>menstruation products should also be made available to trans men should they need them (and also people who might identify on the non-binary part of the spectrum). They might also be needed by transgender women if they have recently had lower surgery (otherwise known a Gender Confirmation Surgery -, commonly referred to as GCS)</a:t>
            </a:r>
          </a:p>
          <a:p>
            <a:pPr indent="-228240">
              <a:lnSpc>
                <a:spcPct val="100000"/>
              </a:lnSpc>
              <a:spcBef>
                <a:spcPts val="1001"/>
              </a:spcBef>
              <a:buClr>
                <a:srgbClr val="000000"/>
              </a:buClr>
              <a:buFont typeface="Arial"/>
              <a:buChar char="•"/>
            </a:pPr>
            <a:endParaRPr lang="en-US" spc="-1" dirty="0">
              <a:solidFill>
                <a:srgbClr val="000000"/>
              </a:solidFill>
              <a:latin typeface="Calibri" panose="020F0502020204030204" pitchFamily="34" charset="0"/>
              <a:cs typeface="Calibri" panose="020F0502020204030204" pitchFamily="34" charset="0"/>
            </a:endParaRPr>
          </a:p>
          <a:p>
            <a:pPr indent="-228240">
              <a:lnSpc>
                <a:spcPct val="100000"/>
              </a:lnSpc>
              <a:spcBef>
                <a:spcPts val="1001"/>
              </a:spcBef>
              <a:buClr>
                <a:srgbClr val="000000"/>
              </a:buClr>
              <a:buFont typeface="Arial"/>
              <a:buChar char="•"/>
            </a:pPr>
            <a:r>
              <a:rPr lang="en-US" spc="-1" dirty="0">
                <a:solidFill>
                  <a:srgbClr val="000000"/>
                </a:solidFill>
                <a:latin typeface="Calibri" panose="020F0502020204030204" pitchFamily="34" charset="0"/>
                <a:cs typeface="Calibri" panose="020F0502020204030204" pitchFamily="34" charset="0"/>
              </a:rPr>
              <a:t> Pre-release arrangements – Should an ICV have cause to view the pre-release risk assessment or records covering this for a trans person, they should note if custody staff have checked with the detainee if they are happy to be released as they presented at the time of arrest. Some detainees might not be out as a trans person and in those cases custody staff should arrange for alternative clothing </a:t>
            </a:r>
            <a:r>
              <a:rPr lang="en-US" spc="-1" dirty="0" err="1">
                <a:solidFill>
                  <a:srgbClr val="000000"/>
                </a:solidFill>
                <a:latin typeface="Calibri" panose="020F0502020204030204" pitchFamily="34" charset="0"/>
                <a:cs typeface="Calibri" panose="020F0502020204030204" pitchFamily="34" charset="0"/>
              </a:rPr>
              <a:t>etc</a:t>
            </a:r>
            <a:r>
              <a:rPr lang="en-US" spc="-1" dirty="0">
                <a:solidFill>
                  <a:srgbClr val="000000"/>
                </a:solidFill>
                <a:latin typeface="Calibri" panose="020F0502020204030204" pitchFamily="34" charset="0"/>
                <a:cs typeface="Calibri" panose="020F0502020204030204" pitchFamily="34" charset="0"/>
              </a:rPr>
              <a:t> to be made available to the detainee for release where possible to mitigate the impact of release on the detainee. </a:t>
            </a:r>
          </a:p>
          <a:p>
            <a:pPr marL="514350" indent="-514350">
              <a:buFont typeface="+mj-lt"/>
              <a:buAutoNum type="arabicPeriod"/>
            </a:pPr>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0537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General tips for ICVs when visiting transgender detainees</a:t>
            </a:r>
            <a:endParaRPr lang="en-US" sz="3600" spc="-1" dirty="0">
              <a:solidFill>
                <a:srgbClr val="000000"/>
              </a:solidFill>
              <a:latin typeface="Calibri"/>
            </a:endParaRPr>
          </a:p>
        </p:txBody>
      </p:sp>
      <p:sp>
        <p:nvSpPr>
          <p:cNvPr id="3" name="Content Placeholder 2"/>
          <p:cNvSpPr>
            <a:spLocks noGrp="1"/>
          </p:cNvSpPr>
          <p:nvPr>
            <p:ph idx="1"/>
          </p:nvPr>
        </p:nvSpPr>
        <p:spPr>
          <a:xfrm>
            <a:off x="825500" y="1688952"/>
            <a:ext cx="8655647" cy="4582756"/>
          </a:xfrm>
        </p:spPr>
        <p:txBody>
          <a:bodyPr>
            <a:normAutofit fontScale="70000" lnSpcReduction="20000"/>
          </a:bodyPr>
          <a:lstStyle/>
          <a:p>
            <a:pPr indent="-228240">
              <a:spcBef>
                <a:spcPts val="1001"/>
              </a:spcBef>
              <a:buClr>
                <a:srgbClr val="000000"/>
              </a:buClr>
              <a:buFont typeface="Arial"/>
              <a:buChar char="•"/>
            </a:pPr>
            <a:r>
              <a:rPr lang="en-US" sz="3200" spc="-1" dirty="0">
                <a:solidFill>
                  <a:srgbClr val="000000"/>
                </a:solidFill>
              </a:rPr>
              <a:t>People in police custody are vulnerable as they are reliant on others for their care and some basic needs.</a:t>
            </a:r>
          </a:p>
          <a:p>
            <a:pPr>
              <a:lnSpc>
                <a:spcPct val="100000"/>
              </a:lnSpc>
              <a:spcBef>
                <a:spcPts val="1001"/>
              </a:spcBef>
            </a:pPr>
            <a:endParaRPr lang="en-US" sz="2400" spc="-1" dirty="0">
              <a:solidFill>
                <a:srgbClr val="000000"/>
              </a:solidFill>
            </a:endParaRPr>
          </a:p>
          <a:p>
            <a:pPr indent="-228240">
              <a:spcBef>
                <a:spcPts val="1001"/>
              </a:spcBef>
              <a:buClr>
                <a:srgbClr val="000000"/>
              </a:buClr>
              <a:buFont typeface="Arial"/>
              <a:buChar char="•"/>
            </a:pPr>
            <a:r>
              <a:rPr lang="en-US" sz="3200" spc="-1" dirty="0">
                <a:solidFill>
                  <a:srgbClr val="000000"/>
                </a:solidFill>
              </a:rPr>
              <a:t>Detainees have the right to be treated fairly and with respect regardless of their gender self identification or presentation.</a:t>
            </a:r>
          </a:p>
          <a:p>
            <a:pPr>
              <a:spcBef>
                <a:spcPts val="1001"/>
              </a:spcBef>
            </a:pPr>
            <a:endParaRPr lang="en-US" sz="2400" spc="-1" dirty="0">
              <a:solidFill>
                <a:srgbClr val="000000"/>
              </a:solidFill>
            </a:endParaRPr>
          </a:p>
          <a:p>
            <a:pPr indent="-228240">
              <a:spcBef>
                <a:spcPts val="1001"/>
              </a:spcBef>
              <a:buClr>
                <a:srgbClr val="000000"/>
              </a:buClr>
              <a:buFont typeface="Arial"/>
              <a:buChar char="•"/>
            </a:pPr>
            <a:r>
              <a:rPr lang="en-US" sz="3200" spc="-1" dirty="0">
                <a:solidFill>
                  <a:srgbClr val="000000"/>
                </a:solidFill>
              </a:rPr>
              <a:t>Pro-socially model – so even if a member of custody staff is using the wrong gender pronoun, the ICV should record that, and also keep using the correct pronoun. </a:t>
            </a:r>
          </a:p>
          <a:p>
            <a:pPr>
              <a:spcBef>
                <a:spcPts val="1001"/>
              </a:spcBef>
            </a:pPr>
            <a:endParaRPr lang="en-US" sz="2400" spc="-1" dirty="0">
              <a:solidFill>
                <a:srgbClr val="000000"/>
              </a:solidFill>
            </a:endParaRPr>
          </a:p>
          <a:p>
            <a:pPr indent="-228240">
              <a:spcBef>
                <a:spcPts val="1001"/>
              </a:spcBef>
              <a:buClr>
                <a:srgbClr val="000000"/>
              </a:buClr>
              <a:buFont typeface="Arial"/>
              <a:buChar char="•"/>
            </a:pPr>
            <a:r>
              <a:rPr lang="en-US" sz="3200" spc="-1" dirty="0">
                <a:solidFill>
                  <a:srgbClr val="000000"/>
                </a:solidFill>
              </a:rPr>
              <a:t>If something feels wrong and you feel insensitivity is shown </a:t>
            </a:r>
          </a:p>
          <a:p>
            <a:pPr>
              <a:lnSpc>
                <a:spcPct val="100000"/>
              </a:lnSpc>
              <a:spcBef>
                <a:spcPts val="1001"/>
              </a:spcBef>
            </a:pPr>
            <a:r>
              <a:rPr lang="en-US" sz="3200" spc="-1" dirty="0">
                <a:solidFill>
                  <a:srgbClr val="000000"/>
                </a:solidFill>
              </a:rPr>
              <a:t>    – report it.</a:t>
            </a:r>
          </a:p>
          <a:p>
            <a:pPr>
              <a:spcBef>
                <a:spcPts val="1001"/>
              </a:spcBef>
            </a:pPr>
            <a:endParaRPr lang="en-US" sz="2000" spc="-1" dirty="0">
              <a:solidFill>
                <a:srgbClr val="000000"/>
              </a:solidFill>
            </a:endParaRPr>
          </a:p>
          <a:p>
            <a:pPr indent="-228240">
              <a:spcBef>
                <a:spcPts val="1001"/>
              </a:spcBef>
              <a:buClr>
                <a:srgbClr val="000000"/>
              </a:buClr>
              <a:buFont typeface="Arial"/>
              <a:buChar char="•"/>
            </a:pPr>
            <a:r>
              <a:rPr lang="en-US" sz="3200" spc="-1" dirty="0">
                <a:solidFill>
                  <a:srgbClr val="000000"/>
                </a:solidFill>
              </a:rPr>
              <a:t>If custody staff are being sensitive to needs and work should be praised – report it.</a:t>
            </a:r>
          </a:p>
          <a:p>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761356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Objectives – a recap</a:t>
            </a:r>
          </a:p>
        </p:txBody>
      </p:sp>
      <p:sp>
        <p:nvSpPr>
          <p:cNvPr id="3" name="Content Placeholder 2"/>
          <p:cNvSpPr>
            <a:spLocks noGrp="1"/>
          </p:cNvSpPr>
          <p:nvPr>
            <p:ph idx="1"/>
          </p:nvPr>
        </p:nvSpPr>
        <p:spPr>
          <a:xfrm>
            <a:off x="741380" y="1591425"/>
            <a:ext cx="8473067" cy="4561949"/>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ensure ICVs have an excellent understanding of what transgender means and how transgender differs from sexuality </a:t>
            </a:r>
          </a:p>
          <a:p>
            <a:pPr marL="514350" indent="-514350">
              <a:lnSpc>
                <a:spcPct val="100000"/>
              </a:lnSpc>
              <a:spcBef>
                <a:spcPts val="1001"/>
              </a:spcBef>
              <a:buFont typeface="+mj-l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examine what PACE Code C says on the treatment of transgender detainees.</a:t>
            </a:r>
          </a:p>
          <a:p>
            <a:pPr marL="514350" indent="-514350">
              <a:lnSpc>
                <a:spcPct val="100000"/>
              </a:lnSpc>
              <a:spcBef>
                <a:spcPts val="1001"/>
              </a:spcBef>
              <a:buFont typeface="+mj-l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consider what ICVs should look for in terms of treatment in custody of transgender detainees.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9174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1" y="1634265"/>
            <a:ext cx="8189407" cy="4293199"/>
          </a:xfrm>
        </p:spPr>
        <p:txBody>
          <a:bodyPr>
            <a:normAutofit/>
          </a:bodyPr>
          <a:lstStyle/>
          <a:p>
            <a:pPr fontAlgn="auto"/>
            <a:endParaRPr lang="en-US" dirty="0"/>
          </a:p>
          <a:p>
            <a:pPr marL="0" indent="0" fontAlgn="auto">
              <a:buNone/>
            </a:pPr>
            <a:endParaRPr lang="en-US" dirty="0"/>
          </a:p>
          <a:p>
            <a:pPr marL="0" indent="0" algn="ctr" fontAlgn="auto">
              <a:buNone/>
            </a:pPr>
            <a:r>
              <a:rPr lang="en-US" sz="4000" dirty="0"/>
              <a:t>Any questions? </a:t>
            </a:r>
            <a:endParaRPr lang="en-US" sz="40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926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Objectives</a:t>
            </a:r>
          </a:p>
        </p:txBody>
      </p:sp>
      <p:sp>
        <p:nvSpPr>
          <p:cNvPr id="3" name="Content Placeholder 2"/>
          <p:cNvSpPr>
            <a:spLocks noGrp="1"/>
          </p:cNvSpPr>
          <p:nvPr>
            <p:ph idx="1"/>
          </p:nvPr>
        </p:nvSpPr>
        <p:spPr>
          <a:xfrm>
            <a:off x="741380" y="1591425"/>
            <a:ext cx="8582977" cy="4314513"/>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ensure ICVs have an excellent understanding of what transgender means and how transgender differs from sexuality </a:t>
            </a:r>
          </a:p>
          <a:p>
            <a:pPr marL="514350" indent="-514350">
              <a:lnSpc>
                <a:spcPct val="100000"/>
              </a:lnSpc>
              <a:spcBef>
                <a:spcPts val="1001"/>
              </a:spcBef>
              <a:buFont typeface="+mj-l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examine what PACE Code C says on the treatment of transgender detainees.</a:t>
            </a:r>
          </a:p>
          <a:p>
            <a:pPr marL="514350" indent="-514350">
              <a:lnSpc>
                <a:spcPct val="100000"/>
              </a:lnSpc>
              <a:spcBef>
                <a:spcPts val="1001"/>
              </a:spcBef>
              <a:buFont typeface="+mj-l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consider what ICVs should look for in terms of treatment in custody of transgender detainees.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1" y="1334099"/>
            <a:ext cx="8190718" cy="4862305"/>
          </a:xfrm>
        </p:spPr>
        <p:txBody>
          <a:bodyPr>
            <a:normAutofit fontScale="92500" lnSpcReduction="20000"/>
          </a:bodyPr>
          <a:lstStyle/>
          <a:p>
            <a:pPr indent="-228240">
              <a:lnSpc>
                <a:spcPct val="100000"/>
              </a:lnSpc>
              <a:spcBef>
                <a:spcPts val="1001"/>
              </a:spcBef>
              <a:buClr>
                <a:srgbClr val="000000"/>
              </a:buClr>
              <a:buFont typeface="Arial"/>
              <a:buChar char="•"/>
            </a:pPr>
            <a:r>
              <a:rPr lang="en-US" b="1" spc="-1" dirty="0">
                <a:solidFill>
                  <a:srgbClr val="000000"/>
                </a:solidFill>
              </a:rPr>
              <a:t>Transgender</a:t>
            </a:r>
            <a:r>
              <a:rPr lang="en-US" spc="-1" dirty="0">
                <a:solidFill>
                  <a:srgbClr val="000000"/>
                </a:solidFill>
              </a:rPr>
              <a:t> is a term used to describe people whose gender identity differs from the sex they were assigned at birth. </a:t>
            </a:r>
            <a:r>
              <a:rPr lang="en-US" b="1" spc="-1" dirty="0">
                <a:solidFill>
                  <a:srgbClr val="000000"/>
                </a:solidFill>
              </a:rPr>
              <a:t>Gender identity </a:t>
            </a:r>
            <a:r>
              <a:rPr lang="en-US" spc="-1" dirty="0">
                <a:solidFill>
                  <a:srgbClr val="000000"/>
                </a:solidFill>
              </a:rPr>
              <a:t>is a person's internal, personal sense of being </a:t>
            </a:r>
            <a:r>
              <a:rPr lang="en-US" spc="-1" dirty="0"/>
              <a:t>a man or a woman or other identity such as non-binary. </a:t>
            </a:r>
          </a:p>
          <a:p>
            <a:pPr indent="-228240">
              <a:lnSpc>
                <a:spcPct val="100000"/>
              </a:lnSpc>
              <a:spcBef>
                <a:spcPts val="1001"/>
              </a:spcBef>
              <a:buClr>
                <a:srgbClr val="000000"/>
              </a:buClr>
              <a:buFont typeface="Arial"/>
              <a:buChar char="•"/>
            </a:pPr>
            <a:r>
              <a:rPr lang="en-US" spc="-1" dirty="0"/>
              <a:t>For </a:t>
            </a:r>
            <a:r>
              <a:rPr lang="en-US" spc="-1" dirty="0">
                <a:solidFill>
                  <a:srgbClr val="000000"/>
                </a:solidFill>
              </a:rPr>
              <a:t>some people, their gender identity does not fit neatly into those two choices. For transgender people, the sex they were assigned at birth and their own internal gender identity do not match.</a:t>
            </a:r>
          </a:p>
          <a:p>
            <a:pPr indent="-228240">
              <a:lnSpc>
                <a:spcPct val="100000"/>
              </a:lnSpc>
              <a:spcBef>
                <a:spcPts val="1001"/>
              </a:spcBef>
              <a:buClr>
                <a:srgbClr val="000000"/>
              </a:buClr>
              <a:buFont typeface="Arial"/>
              <a:buChar char="•"/>
            </a:pPr>
            <a:r>
              <a:rPr lang="en-US" spc="-1" dirty="0">
                <a:solidFill>
                  <a:srgbClr val="000000"/>
                </a:solidFill>
              </a:rPr>
              <a:t>People in the transgender community may describe themselves using one (or more) of a wide variety of terms, including (but not limited to) transgender, transsexual, and non-binary. Always use the term used by the person.</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pPr>
              <a:lnSpc>
                <a:spcPct val="90000"/>
              </a:lnSpc>
            </a:pPr>
            <a:r>
              <a:rPr lang="en-US" sz="3600" b="1" strike="noStrike" spc="-1">
                <a:solidFill>
                  <a:srgbClr val="000000"/>
                </a:solidFill>
                <a:latin typeface="Calibri Light"/>
              </a:rPr>
              <a:t>What does transgender mean? </a:t>
            </a:r>
            <a:endParaRPr lang="en-US" sz="3600" b="0" strike="noStrike" spc="-1">
              <a:solidFill>
                <a:srgbClr val="000000"/>
              </a:solidFill>
              <a:latin typeface="Calibri"/>
            </a:endParaRPr>
          </a:p>
        </p:txBody>
      </p:sp>
      <p:pic>
        <p:nvPicPr>
          <p:cNvPr id="14" name="Picture 3">
            <a:extLst>
              <a:ext uri="{FF2B5EF4-FFF2-40B4-BE49-F238E27FC236}">
                <a16:creationId xmlns:a16="http://schemas.microsoft.com/office/drawing/2014/main" id="{838C37EB-3F09-564F-9789-5CA46980525F}"/>
              </a:ext>
            </a:extLst>
          </p:cNvPr>
          <p:cNvPicPr/>
          <p:nvPr/>
        </p:nvPicPr>
        <p:blipFill>
          <a:blip r:embed="rId4"/>
          <a:stretch/>
        </p:blipFill>
        <p:spPr>
          <a:xfrm>
            <a:off x="9912621" y="749468"/>
            <a:ext cx="1485720" cy="1726920"/>
          </a:xfrm>
          <a:prstGeom prst="rect">
            <a:avLst/>
          </a:prstGeom>
          <a:ln>
            <a:noFill/>
          </a:ln>
        </p:spPr>
      </p:pic>
    </p:spTree>
    <p:extLst>
      <p:ext uri="{BB962C8B-B14F-4D97-AF65-F5344CB8AC3E}">
        <p14:creationId xmlns:p14="http://schemas.microsoft.com/office/powerpoint/2010/main" val="68364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83900" cy="1323826"/>
          </a:xfrm>
        </p:spPr>
        <p:txBody>
          <a:bodyPr>
            <a:normAutofit/>
          </a:bodyPr>
          <a:lstStyle/>
          <a:p>
            <a:r>
              <a:rPr lang="en-US" sz="3600" b="1" spc="-1" dirty="0">
                <a:solidFill>
                  <a:srgbClr val="000000"/>
                </a:solidFill>
              </a:rPr>
              <a:t>What does transgender mean? (</a:t>
            </a:r>
            <a:r>
              <a:rPr lang="en-US" sz="3600" b="1" spc="-1" dirty="0" err="1">
                <a:solidFill>
                  <a:srgbClr val="000000"/>
                </a:solidFill>
              </a:rPr>
              <a:t>contd</a:t>
            </a:r>
            <a:r>
              <a:rPr lang="en-US" sz="3600" b="1" spc="-1" dirty="0">
                <a:solidFill>
                  <a:srgbClr val="000000"/>
                </a:solidFill>
              </a:rPr>
              <a:t>)</a:t>
            </a:r>
            <a:br>
              <a:rPr lang="en-US" sz="3600" spc="-1" dirty="0">
                <a:solidFill>
                  <a:srgbClr val="000000"/>
                </a:solidFill>
                <a:latin typeface="Calibri"/>
              </a:rPr>
            </a:br>
            <a:endParaRPr lang="en-US" sz="3600" b="1" dirty="0"/>
          </a:p>
        </p:txBody>
      </p:sp>
      <p:sp>
        <p:nvSpPr>
          <p:cNvPr id="3" name="Content Placeholder 2"/>
          <p:cNvSpPr>
            <a:spLocks noGrp="1"/>
          </p:cNvSpPr>
          <p:nvPr>
            <p:ph idx="1"/>
          </p:nvPr>
        </p:nvSpPr>
        <p:spPr>
          <a:xfrm>
            <a:off x="838199" y="1409253"/>
            <a:ext cx="7950799" cy="4683176"/>
          </a:xfrm>
        </p:spPr>
        <p:txBody>
          <a:bodyPr>
            <a:normAutofit fontScale="77500" lnSpcReduction="20000"/>
          </a:bodyPr>
          <a:lstStyle/>
          <a:p>
            <a:pPr indent="-228240">
              <a:lnSpc>
                <a:spcPct val="100000"/>
              </a:lnSpc>
              <a:spcBef>
                <a:spcPts val="1001"/>
              </a:spcBef>
              <a:buClr>
                <a:srgbClr val="000000"/>
              </a:buClr>
              <a:buFont typeface="Arial"/>
              <a:buChar char="•"/>
            </a:pPr>
            <a:r>
              <a:rPr lang="en-US" spc="-1" dirty="0">
                <a:solidFill>
                  <a:srgbClr val="000000"/>
                </a:solidFill>
              </a:rPr>
              <a:t>Many transgender people seek to bring their bodies into alignment with their gender </a:t>
            </a:r>
            <a:r>
              <a:rPr lang="en-US" spc="-1" dirty="0"/>
              <a:t>identity – some cannot due to existing medical conditions. The protected characteristic of being transgender does not require a person to undergo surgery  (Equality Act 2010)</a:t>
            </a:r>
          </a:p>
          <a:p>
            <a:pPr indent="-228240">
              <a:lnSpc>
                <a:spcPct val="100000"/>
              </a:lnSpc>
              <a:spcBef>
                <a:spcPts val="1001"/>
              </a:spcBef>
              <a:buClr>
                <a:srgbClr val="000000"/>
              </a:buClr>
              <a:buFont typeface="Arial"/>
              <a:buChar char="•"/>
            </a:pPr>
            <a:r>
              <a:rPr lang="en-US" spc="-1" dirty="0">
                <a:solidFill>
                  <a:srgbClr val="000000"/>
                </a:solidFill>
              </a:rPr>
              <a:t>As part of the transition process, many transgender people are prescribed hormones by their doctors to change their bodies. Some undergo surgeries as well. But not all transgender people can or will take those steps, and it's important to know that being transgender is not dependent upon medical procedures.</a:t>
            </a:r>
          </a:p>
          <a:p>
            <a:pPr indent="-228240">
              <a:lnSpc>
                <a:spcPct val="100000"/>
              </a:lnSpc>
              <a:spcBef>
                <a:spcPts val="1001"/>
              </a:spcBef>
              <a:buClr>
                <a:srgbClr val="000000"/>
              </a:buClr>
              <a:buFont typeface="Arial"/>
              <a:buChar char="•"/>
            </a:pPr>
            <a:r>
              <a:rPr lang="en-US" spc="-1" dirty="0">
                <a:solidFill>
                  <a:srgbClr val="000000"/>
                </a:solidFill>
              </a:rPr>
              <a:t>Transgender is an adjective and should never be used as a noun. For example, rather than saying "Max is a transgender," say "Max is a transgender person" or "Max is a transgender man." And transgender never needs an "-</a:t>
            </a:r>
            <a:r>
              <a:rPr lang="en-US" spc="-1" dirty="0" err="1">
                <a:solidFill>
                  <a:srgbClr val="000000"/>
                </a:solidFill>
              </a:rPr>
              <a:t>ed</a:t>
            </a:r>
            <a:r>
              <a:rPr lang="en-US" spc="-1" dirty="0">
                <a:solidFill>
                  <a:srgbClr val="000000"/>
                </a:solidFill>
              </a:rPr>
              <a:t>" at the </a:t>
            </a:r>
            <a:r>
              <a:rPr lang="en-US" spc="-1" dirty="0"/>
              <a:t>end (in the same way that a person cannot be “</a:t>
            </a:r>
            <a:r>
              <a:rPr lang="en-US" spc="-1" dirty="0" err="1"/>
              <a:t>gayed</a:t>
            </a:r>
            <a:r>
              <a:rPr lang="en-US" spc="-1" dirty="0"/>
              <a:t>” or “</a:t>
            </a:r>
            <a:r>
              <a:rPr lang="en-US" spc="-1" dirty="0" err="1"/>
              <a:t>lesbianed</a:t>
            </a:r>
            <a:r>
              <a:rPr lang="en-US" spc="-1" dirty="0"/>
              <a:t>”).</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3">
            <a:extLst>
              <a:ext uri="{FF2B5EF4-FFF2-40B4-BE49-F238E27FC236}">
                <a16:creationId xmlns:a16="http://schemas.microsoft.com/office/drawing/2014/main" id="{DC8EEE28-72BF-194D-8901-8B8B64C0DF61}"/>
              </a:ext>
            </a:extLst>
          </p:cNvPr>
          <p:cNvPicPr/>
          <p:nvPr/>
        </p:nvPicPr>
        <p:blipFill>
          <a:blip r:embed="rId3"/>
          <a:stretch/>
        </p:blipFill>
        <p:spPr>
          <a:xfrm>
            <a:off x="8907169" y="534797"/>
            <a:ext cx="2696760" cy="1417680"/>
          </a:xfrm>
          <a:prstGeom prst="rect">
            <a:avLst/>
          </a:prstGeom>
          <a:ln>
            <a:noFill/>
          </a:ln>
        </p:spPr>
      </p:pic>
    </p:spTree>
    <p:extLst>
      <p:ext uri="{BB962C8B-B14F-4D97-AF65-F5344CB8AC3E}">
        <p14:creationId xmlns:p14="http://schemas.microsoft.com/office/powerpoint/2010/main" val="151509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758544" cy="1323826"/>
          </a:xfrm>
        </p:spPr>
        <p:txBody>
          <a:bodyPr>
            <a:normAutofit/>
          </a:bodyPr>
          <a:lstStyle/>
          <a:p>
            <a:r>
              <a:rPr lang="en-US" sz="3600" b="1" spc="-1" dirty="0">
                <a:solidFill>
                  <a:srgbClr val="000000"/>
                </a:solidFill>
              </a:rPr>
              <a:t>How is sexual orientation different from gender identity?</a:t>
            </a:r>
            <a:endParaRPr lang="en-US" sz="3600" spc="-1" dirty="0">
              <a:solidFill>
                <a:srgbClr val="000000"/>
              </a:solidFill>
              <a:latin typeface="Calibri"/>
            </a:endParaRPr>
          </a:p>
        </p:txBody>
      </p:sp>
      <p:sp>
        <p:nvSpPr>
          <p:cNvPr id="3" name="Content Placeholder 2"/>
          <p:cNvSpPr>
            <a:spLocks noGrp="1"/>
          </p:cNvSpPr>
          <p:nvPr>
            <p:ph idx="1"/>
          </p:nvPr>
        </p:nvSpPr>
        <p:spPr>
          <a:xfrm>
            <a:off x="736601" y="1688952"/>
            <a:ext cx="8256792" cy="4399876"/>
          </a:xfrm>
        </p:spPr>
        <p:txBody>
          <a:bodyPr>
            <a:normAutofit/>
          </a:bodyPr>
          <a:lstStyle/>
          <a:p>
            <a:pPr indent="-228240">
              <a:lnSpc>
                <a:spcPct val="100000"/>
              </a:lnSpc>
              <a:spcBef>
                <a:spcPts val="1001"/>
              </a:spcBef>
              <a:buClr>
                <a:srgbClr val="000000"/>
              </a:buClr>
              <a:buFont typeface="Arial"/>
              <a:buChar char="•"/>
            </a:pPr>
            <a:r>
              <a:rPr lang="en-US" spc="-1" dirty="0">
                <a:solidFill>
                  <a:srgbClr val="000000"/>
                </a:solidFill>
              </a:rPr>
              <a:t>We use the acronym LGBTQ to describe the lesbian, gay, bisexual, transgender, queer community. The Q can also sometimes mean questioning. </a:t>
            </a:r>
          </a:p>
          <a:p>
            <a:pPr indent="-228240">
              <a:lnSpc>
                <a:spcPct val="100000"/>
              </a:lnSpc>
              <a:spcBef>
                <a:spcPts val="1001"/>
              </a:spcBef>
              <a:buClr>
                <a:srgbClr val="000000"/>
              </a:buClr>
              <a:buFont typeface="Arial"/>
              <a:buChar char="•"/>
            </a:pPr>
            <a:r>
              <a:rPr lang="en-US" spc="-1" dirty="0">
                <a:solidFill>
                  <a:srgbClr val="000000"/>
                </a:solidFill>
              </a:rPr>
              <a:t>Sexual orientation describes a person's enduring physical, romantic, and/or emotional attraction to another person (for example: straight, gay, lesbian, bisexual), while gender identity describes a person's, internal, personal sense of being a man or a woman, or someone outside of the gender binary.</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24382"/>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52335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How is sexual orientation different from gender identity?</a:t>
            </a:r>
            <a:endParaRPr lang="en-US" sz="3600" spc="-1" dirty="0">
              <a:solidFill>
                <a:srgbClr val="000000"/>
              </a:solidFill>
              <a:latin typeface="Calibri"/>
            </a:endParaRPr>
          </a:p>
        </p:txBody>
      </p:sp>
      <p:sp>
        <p:nvSpPr>
          <p:cNvPr id="3" name="Content Placeholder 2"/>
          <p:cNvSpPr>
            <a:spLocks noGrp="1"/>
          </p:cNvSpPr>
          <p:nvPr>
            <p:ph idx="1"/>
          </p:nvPr>
        </p:nvSpPr>
        <p:spPr>
          <a:xfrm>
            <a:off x="838199" y="1688952"/>
            <a:ext cx="8467165" cy="4453664"/>
          </a:xfrm>
        </p:spPr>
        <p:txBody>
          <a:bodyPr>
            <a:normAutofit lnSpcReduction="10000"/>
          </a:bodyPr>
          <a:lstStyle/>
          <a:p>
            <a:pPr indent="-228240">
              <a:lnSpc>
                <a:spcPct val="100000"/>
              </a:lnSpc>
              <a:spcBef>
                <a:spcPts val="1001"/>
              </a:spcBef>
              <a:buClr>
                <a:srgbClr val="000000"/>
              </a:buClr>
              <a:buFont typeface="Arial"/>
              <a:buChar char="•"/>
            </a:pPr>
            <a:r>
              <a:rPr lang="en-US" spc="-1" dirty="0">
                <a:solidFill>
                  <a:srgbClr val="000000"/>
                </a:solidFill>
              </a:rPr>
              <a:t>Simply put: sexual orientation is about who you are attracted to and fall in love with; gender identity is about who you are.</a:t>
            </a:r>
          </a:p>
          <a:p>
            <a:pPr indent="-228240">
              <a:lnSpc>
                <a:spcPct val="100000"/>
              </a:lnSpc>
              <a:spcBef>
                <a:spcPts val="1001"/>
              </a:spcBef>
              <a:buClr>
                <a:srgbClr val="000000"/>
              </a:buClr>
              <a:buFont typeface="Arial"/>
              <a:buChar char="•"/>
            </a:pPr>
            <a:r>
              <a:rPr lang="en-US" spc="-1" dirty="0">
                <a:solidFill>
                  <a:srgbClr val="000000"/>
                </a:solidFill>
              </a:rPr>
              <a:t>Like everyone else, transgender people have a sexual orientation. Transgender people may be straight, lesbian, gay, bisexual, or queer. For example, a person who transitions from male to female and is attracted solely to men would typically identify as a straight woman. A person who transitions from female to male and is attracted solely to men would typically identify as a gay man.</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76477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What does the law, PACE and the APP say on the treatment of transgender detainees in custody? </a:t>
            </a:r>
            <a:endParaRPr lang="en-US" sz="3600" spc="-1" dirty="0">
              <a:solidFill>
                <a:srgbClr val="000000"/>
              </a:solidFill>
              <a:latin typeface="Calibri"/>
            </a:endParaRPr>
          </a:p>
        </p:txBody>
      </p:sp>
      <p:sp>
        <p:nvSpPr>
          <p:cNvPr id="3" name="Content Placeholder 2"/>
          <p:cNvSpPr>
            <a:spLocks noGrp="1"/>
          </p:cNvSpPr>
          <p:nvPr>
            <p:ph idx="1"/>
          </p:nvPr>
        </p:nvSpPr>
        <p:spPr>
          <a:xfrm>
            <a:off x="838200" y="1688952"/>
            <a:ext cx="8744547" cy="4171875"/>
          </a:xfrm>
        </p:spPr>
        <p:txBody>
          <a:bodyPr>
            <a:normAutofit lnSpcReduction="10000"/>
          </a:bodyPr>
          <a:lstStyle/>
          <a:p>
            <a:pPr indent="-228240">
              <a:spcBef>
                <a:spcPts val="1001"/>
              </a:spcBef>
              <a:buClr>
                <a:srgbClr val="000000"/>
              </a:buClr>
              <a:buFont typeface="Arial"/>
              <a:buChar char="•"/>
            </a:pPr>
            <a:r>
              <a:rPr lang="en-US" spc="-1" dirty="0">
                <a:solidFill>
                  <a:srgbClr val="000000"/>
                </a:solidFill>
              </a:rPr>
              <a:t>In law, the gender of an individual is their gender as registered at birth unless they have been issued with a Gender Recognition Certificate (GRC) under the Gender Recognition Act 2004 (GRA), in which case the person’s gender is their acquired gender.</a:t>
            </a:r>
          </a:p>
          <a:p>
            <a:pPr indent="-228240">
              <a:spcBef>
                <a:spcPts val="1001"/>
              </a:spcBef>
              <a:buClr>
                <a:srgbClr val="000000"/>
              </a:buClr>
              <a:buFont typeface="Arial"/>
              <a:buChar char="•"/>
            </a:pPr>
            <a:r>
              <a:rPr lang="en-US" spc="-1" dirty="0">
                <a:solidFill>
                  <a:srgbClr val="000000"/>
                </a:solidFill>
              </a:rPr>
              <a:t>When establishing whether the person concerned should be treated as being male or female for the purposes of these searches and procedures, an approach is outlined in PACE which is designed to </a:t>
            </a:r>
            <a:r>
              <a:rPr lang="en-US" spc="-1" dirty="0" err="1">
                <a:solidFill>
                  <a:srgbClr val="000000"/>
                </a:solidFill>
              </a:rPr>
              <a:t>minimise</a:t>
            </a:r>
            <a:r>
              <a:rPr lang="en-US" spc="-1" dirty="0">
                <a:solidFill>
                  <a:srgbClr val="000000"/>
                </a:solidFill>
              </a:rPr>
              <a:t> embarrassment and secure the person’s co-operation (</a:t>
            </a:r>
            <a:r>
              <a:rPr lang="en-US" spc="-1" dirty="0" err="1">
                <a:solidFill>
                  <a:srgbClr val="000000"/>
                </a:solidFill>
              </a:rPr>
              <a:t>contd</a:t>
            </a:r>
            <a:r>
              <a:rPr lang="en-US" spc="-1" dirty="0">
                <a:solidFill>
                  <a:srgbClr val="000000"/>
                </a:solidFill>
              </a:rPr>
              <a:t> on next slide)</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38130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spc="-1" dirty="0">
                <a:solidFill>
                  <a:srgbClr val="000000"/>
                </a:solidFill>
              </a:rPr>
              <a:t>What does the APP/PACE say? (</a:t>
            </a:r>
            <a:r>
              <a:rPr lang="en-US" sz="3600" b="1" spc="-1" dirty="0" err="1">
                <a:solidFill>
                  <a:srgbClr val="000000"/>
                </a:solidFill>
              </a:rPr>
              <a:t>contd</a:t>
            </a:r>
            <a:r>
              <a:rPr lang="en-US" sz="3600" b="1" spc="-1" dirty="0">
                <a:solidFill>
                  <a:srgbClr val="000000"/>
                </a:solidFill>
              </a:rPr>
              <a:t>)</a:t>
            </a:r>
            <a:endParaRPr lang="en-US" sz="3600" spc="-1" dirty="0">
              <a:solidFill>
                <a:srgbClr val="000000"/>
              </a:solidFill>
              <a:latin typeface="Calibri"/>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8" name="Content Placeholder 7">
            <a:extLst>
              <a:ext uri="{FF2B5EF4-FFF2-40B4-BE49-F238E27FC236}">
                <a16:creationId xmlns:a16="http://schemas.microsoft.com/office/drawing/2014/main" id="{6862CC1F-B6B6-8D4F-AF4A-0CFE42634C2D}"/>
              </a:ext>
            </a:extLst>
          </p:cNvPr>
          <p:cNvSpPr>
            <a:spLocks noGrp="1"/>
          </p:cNvSpPr>
          <p:nvPr>
            <p:ph idx="1"/>
          </p:nvPr>
        </p:nvSpPr>
        <p:spPr>
          <a:xfrm>
            <a:off x="838200" y="1825625"/>
            <a:ext cx="10515600" cy="3714563"/>
          </a:xfrm>
        </p:spPr>
        <p:txBody>
          <a:bodyPr/>
          <a:lstStyle/>
          <a:p>
            <a:endParaRPr lang="en-US" sz="2000" spc="-1" dirty="0">
              <a:solidFill>
                <a:srgbClr val="000000"/>
              </a:solidFill>
            </a:endParaRPr>
          </a:p>
          <a:p>
            <a:r>
              <a:rPr lang="en-US" spc="-1" dirty="0">
                <a:solidFill>
                  <a:srgbClr val="000000"/>
                </a:solidFill>
              </a:rPr>
              <a:t>(a)  The person </a:t>
            </a:r>
            <a:r>
              <a:rPr lang="en-US" u="sng" spc="-1" dirty="0">
                <a:solidFill>
                  <a:srgbClr val="000000"/>
                </a:solidFill>
              </a:rPr>
              <a:t>must not </a:t>
            </a:r>
            <a:r>
              <a:rPr lang="en-US" spc="-1" dirty="0">
                <a:solidFill>
                  <a:srgbClr val="000000"/>
                </a:solidFill>
              </a:rPr>
              <a:t>be asked whether they have a GRC</a:t>
            </a:r>
          </a:p>
          <a:p>
            <a:endParaRPr lang="en-US" spc="-1" dirty="0">
              <a:solidFill>
                <a:srgbClr val="000000"/>
              </a:solidFill>
            </a:endParaRPr>
          </a:p>
          <a:p>
            <a:r>
              <a:rPr lang="en-US" spc="-1" dirty="0">
                <a:solidFill>
                  <a:srgbClr val="000000"/>
                </a:solidFill>
              </a:rPr>
              <a:t>(b)  If there is </a:t>
            </a:r>
            <a:r>
              <a:rPr lang="en-US" u="sng" spc="-1" dirty="0">
                <a:solidFill>
                  <a:srgbClr val="000000"/>
                </a:solidFill>
              </a:rPr>
              <a:t>no doubt </a:t>
            </a:r>
            <a:r>
              <a:rPr lang="en-US" spc="-1" dirty="0">
                <a:solidFill>
                  <a:srgbClr val="000000"/>
                </a:solidFill>
              </a:rPr>
              <a:t>as to as to whether the person concerned should be treated as being male or female, they should be dealt with as being of that sex. </a:t>
            </a:r>
          </a:p>
          <a:p>
            <a:endParaRPr lang="en-US" dirty="0"/>
          </a:p>
        </p:txBody>
      </p:sp>
    </p:spTree>
    <p:extLst>
      <p:ext uri="{BB962C8B-B14F-4D97-AF65-F5344CB8AC3E}">
        <p14:creationId xmlns:p14="http://schemas.microsoft.com/office/powerpoint/2010/main" val="86384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202"/>
            <a:ext cx="10515600" cy="1323826"/>
          </a:xfrm>
        </p:spPr>
        <p:txBody>
          <a:bodyPr>
            <a:normAutofit/>
          </a:bodyPr>
          <a:lstStyle/>
          <a:p>
            <a:r>
              <a:rPr lang="en-US" sz="3600" b="1" spc="-1" dirty="0">
                <a:solidFill>
                  <a:srgbClr val="000000"/>
                </a:solidFill>
              </a:rPr>
              <a:t>What does the APP/PACE say? (</a:t>
            </a:r>
            <a:r>
              <a:rPr lang="en-US" sz="3600" b="1" spc="-1" dirty="0" err="1">
                <a:solidFill>
                  <a:srgbClr val="000000"/>
                </a:solidFill>
              </a:rPr>
              <a:t>contd</a:t>
            </a:r>
            <a:r>
              <a:rPr lang="en-US" sz="3600" b="1" spc="-1" dirty="0">
                <a:solidFill>
                  <a:srgbClr val="000000"/>
                </a:solidFill>
              </a:rPr>
              <a:t>)</a:t>
            </a:r>
            <a:endParaRPr lang="en-US" sz="3600" spc="-1" dirty="0">
              <a:solidFill>
                <a:srgbClr val="000000"/>
              </a:solidFill>
              <a:latin typeface="Calibri"/>
            </a:endParaRPr>
          </a:p>
        </p:txBody>
      </p:sp>
      <p:sp>
        <p:nvSpPr>
          <p:cNvPr id="3" name="Content Placeholder 2"/>
          <p:cNvSpPr>
            <a:spLocks noGrp="1"/>
          </p:cNvSpPr>
          <p:nvPr>
            <p:ph idx="1"/>
          </p:nvPr>
        </p:nvSpPr>
        <p:spPr>
          <a:xfrm>
            <a:off x="825501" y="1527586"/>
            <a:ext cx="8655647" cy="4765638"/>
          </a:xfrm>
        </p:spPr>
        <p:txBody>
          <a:bodyPr>
            <a:normAutofit fontScale="92500" lnSpcReduction="20000"/>
          </a:bodyPr>
          <a:lstStyle/>
          <a:p>
            <a:pPr indent="-228240">
              <a:spcBef>
                <a:spcPts val="1001"/>
              </a:spcBef>
              <a:buClr>
                <a:srgbClr val="000000"/>
              </a:buClr>
              <a:buFont typeface="Arial"/>
              <a:buChar char="•"/>
            </a:pPr>
            <a:r>
              <a:rPr lang="en-US" spc="-1" dirty="0">
                <a:solidFill>
                  <a:srgbClr val="000000"/>
                </a:solidFill>
              </a:rPr>
              <a:t>If at any time (including during the search or carrying out the procedure) there is doubt as to whether the person should be treated, or continue to be treated, as being male or female: </a:t>
            </a:r>
          </a:p>
          <a:p>
            <a:pPr lvl="1" indent="-228240">
              <a:lnSpc>
                <a:spcPct val="100000"/>
              </a:lnSpc>
              <a:spcBef>
                <a:spcPts val="499"/>
              </a:spcBef>
              <a:buClr>
                <a:srgbClr val="000000"/>
              </a:buClr>
              <a:buFont typeface="Arial"/>
              <a:buChar char="•"/>
            </a:pPr>
            <a:r>
              <a:rPr lang="en-US" spc="-1" dirty="0">
                <a:solidFill>
                  <a:srgbClr val="000000"/>
                </a:solidFill>
              </a:rPr>
              <a:t>(</a:t>
            </a:r>
            <a:r>
              <a:rPr lang="en-US" spc="-1" dirty="0" err="1">
                <a:solidFill>
                  <a:srgbClr val="000000"/>
                </a:solidFill>
              </a:rPr>
              <a:t>i</a:t>
            </a:r>
            <a:r>
              <a:rPr lang="en-US" spc="-1" dirty="0">
                <a:solidFill>
                  <a:srgbClr val="000000"/>
                </a:solidFill>
              </a:rPr>
              <a:t>)  </a:t>
            </a:r>
            <a:r>
              <a:rPr lang="en-US" u="sng" spc="-1" dirty="0">
                <a:solidFill>
                  <a:srgbClr val="000000"/>
                </a:solidFill>
              </a:rPr>
              <a:t>the person should be asked what gender they consider themselves to be</a:t>
            </a:r>
            <a:endParaRPr lang="en-US" spc="-1" dirty="0">
              <a:solidFill>
                <a:srgbClr val="000000"/>
              </a:solidFill>
            </a:endParaRPr>
          </a:p>
          <a:p>
            <a:pPr lvl="1" indent="-228240">
              <a:lnSpc>
                <a:spcPct val="100000"/>
              </a:lnSpc>
              <a:spcBef>
                <a:spcPts val="499"/>
              </a:spcBef>
              <a:buClr>
                <a:srgbClr val="000000"/>
              </a:buClr>
              <a:buFont typeface="Arial"/>
              <a:buChar char="•"/>
            </a:pPr>
            <a:r>
              <a:rPr lang="en-US" spc="-1" dirty="0">
                <a:solidFill>
                  <a:srgbClr val="000000"/>
                </a:solidFill>
              </a:rPr>
              <a:t>(ii)  if there are grounds to doubt that the preference in (</a:t>
            </a:r>
            <a:r>
              <a:rPr lang="en-US" spc="-1" dirty="0" err="1">
                <a:solidFill>
                  <a:srgbClr val="000000"/>
                </a:solidFill>
              </a:rPr>
              <a:t>i</a:t>
            </a:r>
            <a:r>
              <a:rPr lang="en-US" spc="-1" dirty="0">
                <a:solidFill>
                  <a:srgbClr val="000000"/>
                </a:solidFill>
              </a:rPr>
              <a:t>) accurately reflects the person’s predominant lifestyle,, they should be treated according to what appears to be their predominant lifestyle and not their stated preference; </a:t>
            </a:r>
          </a:p>
          <a:p>
            <a:pPr lvl="1" indent="-228240">
              <a:lnSpc>
                <a:spcPct val="100000"/>
              </a:lnSpc>
              <a:spcBef>
                <a:spcPts val="499"/>
              </a:spcBef>
              <a:buClr>
                <a:srgbClr val="000000"/>
              </a:buClr>
              <a:buFont typeface="Arial"/>
              <a:buChar char="•"/>
            </a:pPr>
            <a:r>
              <a:rPr lang="en-US" spc="-1" dirty="0">
                <a:solidFill>
                  <a:srgbClr val="000000"/>
                </a:solidFill>
              </a:rPr>
              <a:t>(iii)  If the person is unwilling to express a preference as in (</a:t>
            </a:r>
            <a:r>
              <a:rPr lang="en-US" spc="-1" dirty="0" err="1">
                <a:solidFill>
                  <a:srgbClr val="000000"/>
                </a:solidFill>
              </a:rPr>
              <a:t>i</a:t>
            </a:r>
            <a:r>
              <a:rPr lang="en-US" spc="-1" dirty="0">
                <a:solidFill>
                  <a:srgbClr val="000000"/>
                </a:solidFill>
              </a:rPr>
              <a:t>) above, efforts should be made to determine their predominant lifestyle and they should be treated as such. </a:t>
            </a:r>
          </a:p>
          <a:p>
            <a:pPr lvl="1" indent="-228240">
              <a:lnSpc>
                <a:spcPct val="100000"/>
              </a:lnSpc>
              <a:spcBef>
                <a:spcPts val="499"/>
              </a:spcBef>
              <a:buClr>
                <a:srgbClr val="000000"/>
              </a:buClr>
              <a:buFont typeface="Arial"/>
              <a:buChar char="•"/>
            </a:pPr>
            <a:r>
              <a:rPr lang="en-US" spc="-1" dirty="0">
                <a:solidFill>
                  <a:srgbClr val="000000"/>
                </a:solidFill>
              </a:rPr>
              <a:t>(iv)  if none of the above apply, the person should be dealt with according to what reasonably appears to have been their sex as registered at birth. </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791137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TotalTime>
  <Words>1294</Words>
  <Application>Microsoft Macintosh PowerPoint</Application>
  <PresentationFormat>Widescreen</PresentationFormat>
  <Paragraphs>106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Transgender Detainees</vt:lpstr>
      <vt:lpstr>Objectives</vt:lpstr>
      <vt:lpstr>What does transgender mean? </vt:lpstr>
      <vt:lpstr>What does transgender mean? (contd) </vt:lpstr>
      <vt:lpstr>How is sexual orientation different from gender identity?</vt:lpstr>
      <vt:lpstr>How is sexual orientation different from gender identity?</vt:lpstr>
      <vt:lpstr>What does the law, PACE and the APP say on the treatment of transgender detainees in custody? </vt:lpstr>
      <vt:lpstr>What does the APP/PACE say? (contd)</vt:lpstr>
      <vt:lpstr>What does the APP/PACE say? (contd)</vt:lpstr>
      <vt:lpstr>What does the APP/PACE say? (contd)</vt:lpstr>
      <vt:lpstr>PACE and APP points to note:</vt:lpstr>
      <vt:lpstr>What name and pronoun do I use for a transgender detainee as an ICV?</vt:lpstr>
      <vt:lpstr>Are there specific things should ICVs look out for? </vt:lpstr>
      <vt:lpstr>General tips for ICVs when visiting transgender detainees</vt:lpstr>
      <vt:lpstr>Objectives – a recap</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86</cp:revision>
  <cp:lastPrinted>2018-07-13T15:29:00Z</cp:lastPrinted>
  <dcterms:created xsi:type="dcterms:W3CDTF">2017-07-11T13:00:39Z</dcterms:created>
  <dcterms:modified xsi:type="dcterms:W3CDTF">2019-02-18T16:26:54Z</dcterms:modified>
</cp:coreProperties>
</file>