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8" r:id="rId1"/>
  </p:sldMasterIdLst>
  <p:notesMasterIdLst>
    <p:notesMasterId r:id="rId23"/>
  </p:notesMasterIdLst>
  <p:sldIdLst>
    <p:sldId id="263" r:id="rId2"/>
    <p:sldId id="269" r:id="rId3"/>
    <p:sldId id="264" r:id="rId4"/>
    <p:sldId id="265" r:id="rId5"/>
    <p:sldId id="266" r:id="rId6"/>
    <p:sldId id="267" r:id="rId7"/>
    <p:sldId id="281" r:id="rId8"/>
    <p:sldId id="268" r:id="rId9"/>
    <p:sldId id="270" r:id="rId10"/>
    <p:sldId id="271" r:id="rId11"/>
    <p:sldId id="272" r:id="rId12"/>
    <p:sldId id="274" r:id="rId13"/>
    <p:sldId id="273" r:id="rId14"/>
    <p:sldId id="282" r:id="rId15"/>
    <p:sldId id="275" r:id="rId16"/>
    <p:sldId id="277" r:id="rId17"/>
    <p:sldId id="279" r:id="rId18"/>
    <p:sldId id="278" r:id="rId19"/>
    <p:sldId id="284" r:id="rId20"/>
    <p:sldId id="283" r:id="rId21"/>
    <p:sldId id="28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EA9"/>
    <a:srgbClr val="40918F"/>
    <a:srgbClr val="C8C8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8"/>
    <p:restoredTop sz="92593"/>
  </p:normalViewPr>
  <p:slideViewPr>
    <p:cSldViewPr snapToGrid="0" snapToObjects="1">
      <p:cViewPr varScale="1">
        <p:scale>
          <a:sx n="103" d="100"/>
          <a:sy n="103" d="100"/>
        </p:scale>
        <p:origin x="1456" y="184"/>
      </p:cViewPr>
      <p:guideLst>
        <p:guide orient="horz" pos="2160"/>
        <p:guide pos="3840"/>
      </p:guideLst>
    </p:cSldViewPr>
  </p:slideViewPr>
  <p:notesTextViewPr>
    <p:cViewPr>
      <p:scale>
        <a:sx n="1" d="1"/>
        <a:sy n="1" d="1"/>
      </p:scale>
      <p:origin x="0" y="0"/>
    </p:cViewPr>
  </p:notesTextViewPr>
  <p:notesViewPr>
    <p:cSldViewPr snapToGrid="0" snapToObjects="1">
      <p:cViewPr varScale="1">
        <p:scale>
          <a:sx n="97" d="100"/>
          <a:sy n="97" d="100"/>
        </p:scale>
        <p:origin x="368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FD3FD2-E219-7C40-BCBB-599C46E60A43}" type="datetimeFigureOut">
              <a:rPr lang="en-US" smtClean="0"/>
              <a:t>6/7/19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01AAA4-CEE9-7F42-A8F8-97DF7F292A10}" type="slidenum">
              <a:rPr lang="en-US" smtClean="0"/>
              <a:t>‹#›</a:t>
            </a:fld>
            <a:endParaRPr lang="en-US"/>
          </a:p>
        </p:txBody>
      </p:sp>
    </p:spTree>
    <p:extLst>
      <p:ext uri="{BB962C8B-B14F-4D97-AF65-F5344CB8AC3E}">
        <p14:creationId xmlns:p14="http://schemas.microsoft.com/office/powerpoint/2010/main" val="102345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1</a:t>
            </a:fld>
            <a:endParaRPr lang="en-US"/>
          </a:p>
        </p:txBody>
      </p:sp>
    </p:spTree>
    <p:extLst>
      <p:ext uri="{BB962C8B-B14F-4D97-AF65-F5344CB8AC3E}">
        <p14:creationId xmlns:p14="http://schemas.microsoft.com/office/powerpoint/2010/main" val="19649421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slide contains examples of equality issues that ICVs may be aware of during their visits to custody. </a:t>
            </a:r>
            <a:endParaRPr lang="en-US" dirty="0"/>
          </a:p>
          <a:p>
            <a:endParaRPr lang="en-US" dirty="0"/>
          </a:p>
          <a:p>
            <a:r>
              <a:rPr lang="en-US" dirty="0"/>
              <a:t>Prompt the group for any further</a:t>
            </a:r>
            <a:r>
              <a:rPr lang="en-US" baseline="0" dirty="0"/>
              <a:t> examples of what ICVs should check for</a:t>
            </a:r>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10</a:t>
            </a:fld>
            <a:endParaRPr lang="en-US"/>
          </a:p>
        </p:txBody>
      </p:sp>
    </p:spTree>
    <p:extLst>
      <p:ext uri="{BB962C8B-B14F-4D97-AF65-F5344CB8AC3E}">
        <p14:creationId xmlns:p14="http://schemas.microsoft.com/office/powerpoint/2010/main" val="181535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before, ask for additional things ICVs should look</a:t>
            </a:r>
            <a:r>
              <a:rPr lang="en-US" baseline="0" dirty="0"/>
              <a:t> for and prompt for any more examples in their work</a:t>
            </a:r>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11</a:t>
            </a:fld>
            <a:endParaRPr lang="en-US"/>
          </a:p>
        </p:txBody>
      </p:sp>
    </p:spTree>
    <p:extLst>
      <p:ext uri="{BB962C8B-B14F-4D97-AF65-F5344CB8AC3E}">
        <p14:creationId xmlns:p14="http://schemas.microsoft.com/office/powerpoint/2010/main" val="1905544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reminder / revisit to stress that ICVs are in custody as members of the public.  They do not need to become</a:t>
            </a:r>
            <a:r>
              <a:rPr lang="en-US" baseline="0" dirty="0"/>
              <a:t> too embroiled in </a:t>
            </a:r>
            <a:r>
              <a:rPr lang="en-US" baseline="0" dirty="0" err="1"/>
              <a:t>equalitt</a:t>
            </a:r>
            <a:r>
              <a:rPr lang="en-US" baseline="0" dirty="0"/>
              <a:t> legislation and protected characteristics</a:t>
            </a:r>
            <a:r>
              <a:rPr lang="en-US" dirty="0"/>
              <a:t>, but should report anything</a:t>
            </a:r>
            <a:r>
              <a:rPr lang="en-US" baseline="0" dirty="0"/>
              <a:t> that feels wrong to them and to praise any good work or efforts they see.</a:t>
            </a:r>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12</a:t>
            </a:fld>
            <a:endParaRPr lang="en-US"/>
          </a:p>
        </p:txBody>
      </p:sp>
    </p:spTree>
    <p:extLst>
      <p:ext uri="{BB962C8B-B14F-4D97-AF65-F5344CB8AC3E}">
        <p14:creationId xmlns:p14="http://schemas.microsoft.com/office/powerpoint/2010/main" val="18321628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quiz for your ICVs to assist</a:t>
            </a:r>
            <a:r>
              <a:rPr lang="en-US" baseline="0" dirty="0"/>
              <a:t> learning.</a:t>
            </a:r>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13</a:t>
            </a:fld>
            <a:endParaRPr lang="en-US"/>
          </a:p>
        </p:txBody>
      </p:sp>
    </p:spTree>
    <p:extLst>
      <p:ext uri="{BB962C8B-B14F-4D97-AF65-F5344CB8AC3E}">
        <p14:creationId xmlns:p14="http://schemas.microsoft.com/office/powerpoint/2010/main" val="15057237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14</a:t>
            </a:fld>
            <a:endParaRPr lang="en-US"/>
          </a:p>
        </p:txBody>
      </p:sp>
    </p:spTree>
    <p:extLst>
      <p:ext uri="{BB962C8B-B14F-4D97-AF65-F5344CB8AC3E}">
        <p14:creationId xmlns:p14="http://schemas.microsoft.com/office/powerpoint/2010/main" val="15057237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section</a:t>
            </a:r>
            <a:r>
              <a:rPr lang="en-US" baseline="0" dirty="0"/>
              <a:t> is to make ICVs aware of bias, what it is and how to think about the biases they might have, bias is a sensitive area for most people as </a:t>
            </a:r>
            <a:r>
              <a:rPr lang="en-GB" baseline="0" dirty="0"/>
              <a:t>its sometime uncomfortable to admit we have them</a:t>
            </a:r>
            <a:r>
              <a:rPr lang="en-US" baseline="0" dirty="0"/>
              <a:t>, and facilitators should be careful that there is no discomfort or conversations about personal biases during this part of the session, it</a:t>
            </a:r>
            <a:r>
              <a:rPr lang="uk-UA" baseline="0" dirty="0"/>
              <a:t>’</a:t>
            </a:r>
            <a:r>
              <a:rPr lang="en-US" baseline="0" dirty="0"/>
              <a:t>s a general discussion to provoke introspective thought. </a:t>
            </a:r>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15</a:t>
            </a:fld>
            <a:endParaRPr lang="en-US"/>
          </a:p>
        </p:txBody>
      </p:sp>
    </p:spTree>
    <p:extLst>
      <p:ext uri="{BB962C8B-B14F-4D97-AF65-F5344CB8AC3E}">
        <p14:creationId xmlns:p14="http://schemas.microsoft.com/office/powerpoint/2010/main" val="4654520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picture is of a dog and its owner, light point to make on affinity bias that people prefer those who look similar to themselves. Confirmation bias, could choose an example of estate agent or banker or another role perceived as unpopular, discuss if there is a negative perception of someone's job then you might look for behaviours that reiterate your thoughts. Try to keep these examples nice and light but make the point that this can apply to all areas of bias and the protected characteristics. </a:t>
            </a:r>
          </a:p>
        </p:txBody>
      </p:sp>
      <p:sp>
        <p:nvSpPr>
          <p:cNvPr id="4" name="Slide Number Placeholder 3"/>
          <p:cNvSpPr>
            <a:spLocks noGrp="1"/>
          </p:cNvSpPr>
          <p:nvPr>
            <p:ph type="sldNum" sz="quarter" idx="10"/>
          </p:nvPr>
        </p:nvSpPr>
        <p:spPr/>
        <p:txBody>
          <a:bodyPr/>
          <a:lstStyle/>
          <a:p>
            <a:fld id="{FF01AAA4-CEE9-7F42-A8F8-97DF7F292A10}" type="slidenum">
              <a:rPr lang="en-US" smtClean="0"/>
              <a:t>16</a:t>
            </a:fld>
            <a:endParaRPr lang="en-US"/>
          </a:p>
        </p:txBody>
      </p:sp>
    </p:spTree>
    <p:extLst>
      <p:ext uri="{BB962C8B-B14F-4D97-AF65-F5344CB8AC3E}">
        <p14:creationId xmlns:p14="http://schemas.microsoft.com/office/powerpoint/2010/main" val="2406941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in pairs to discuss the question. You only need to give a couple of minutes for this. Usually not everyone will get it and you get answers of step-dad, blended families etc. Typically there will be at least one pair or individual who will come up with answers as to why the surgeon is male. The answer is of course that the surgeon is the boys mother. Discuss gender and roles, police – man, doctor – man, nurse – woman, firefighter – man, secretary – woman. You might want to do a quick-fire shout out the answers and read a list of roles. </a:t>
            </a:r>
          </a:p>
        </p:txBody>
      </p:sp>
      <p:sp>
        <p:nvSpPr>
          <p:cNvPr id="4" name="Slide Number Placeholder 3"/>
          <p:cNvSpPr>
            <a:spLocks noGrp="1"/>
          </p:cNvSpPr>
          <p:nvPr>
            <p:ph type="sldNum" sz="quarter" idx="10"/>
          </p:nvPr>
        </p:nvSpPr>
        <p:spPr/>
        <p:txBody>
          <a:bodyPr/>
          <a:lstStyle/>
          <a:p>
            <a:fld id="{FF01AAA4-CEE9-7F42-A8F8-97DF7F292A10}" type="slidenum">
              <a:rPr lang="en-US" smtClean="0"/>
              <a:t>17</a:t>
            </a:fld>
            <a:endParaRPr lang="en-US"/>
          </a:p>
        </p:txBody>
      </p:sp>
    </p:spTree>
    <p:extLst>
      <p:ext uri="{BB962C8B-B14F-4D97-AF65-F5344CB8AC3E}">
        <p14:creationId xmlns:p14="http://schemas.microsoft.com/office/powerpoint/2010/main" val="19310735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 to slide.</a:t>
            </a:r>
          </a:p>
        </p:txBody>
      </p:sp>
      <p:sp>
        <p:nvSpPr>
          <p:cNvPr id="4" name="Slide Number Placeholder 3"/>
          <p:cNvSpPr>
            <a:spLocks noGrp="1"/>
          </p:cNvSpPr>
          <p:nvPr>
            <p:ph type="sldNum" sz="quarter" idx="10"/>
          </p:nvPr>
        </p:nvSpPr>
        <p:spPr/>
        <p:txBody>
          <a:bodyPr/>
          <a:lstStyle/>
          <a:p>
            <a:fld id="{FF01AAA4-CEE9-7F42-A8F8-97DF7F292A10}" type="slidenum">
              <a:rPr lang="en-US" smtClean="0"/>
              <a:t>18</a:t>
            </a:fld>
            <a:endParaRPr lang="en-US"/>
          </a:p>
        </p:txBody>
      </p:sp>
    </p:spTree>
    <p:extLst>
      <p:ext uri="{BB962C8B-B14F-4D97-AF65-F5344CB8AC3E}">
        <p14:creationId xmlns:p14="http://schemas.microsoft.com/office/powerpoint/2010/main" val="20406795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Run through tips with ICVs</a:t>
            </a:r>
          </a:p>
        </p:txBody>
      </p:sp>
      <p:sp>
        <p:nvSpPr>
          <p:cNvPr id="4" name="Slide Number Placeholder 3"/>
          <p:cNvSpPr>
            <a:spLocks noGrp="1"/>
          </p:cNvSpPr>
          <p:nvPr>
            <p:ph type="sldNum" sz="quarter" idx="10"/>
          </p:nvPr>
        </p:nvSpPr>
        <p:spPr/>
        <p:txBody>
          <a:bodyPr/>
          <a:lstStyle/>
          <a:p>
            <a:fld id="{FF01AAA4-CEE9-7F42-A8F8-97DF7F292A10}" type="slidenum">
              <a:rPr lang="en-US" smtClean="0"/>
              <a:t>19</a:t>
            </a:fld>
            <a:endParaRPr lang="en-US"/>
          </a:p>
        </p:txBody>
      </p:sp>
    </p:spTree>
    <p:extLst>
      <p:ext uri="{BB962C8B-B14F-4D97-AF65-F5344CB8AC3E}">
        <p14:creationId xmlns:p14="http://schemas.microsoft.com/office/powerpoint/2010/main" val="361322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Run through objectives</a:t>
            </a:r>
            <a:r>
              <a:rPr lang="en-US" baseline="0" dirty="0"/>
              <a:t> to ensure all are clear on the aim of the session. Share good practice, ensure all have same underpinning learning</a:t>
            </a:r>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2</a:t>
            </a:fld>
            <a:endParaRPr lang="en-US"/>
          </a:p>
        </p:txBody>
      </p:sp>
    </p:spTree>
    <p:extLst>
      <p:ext uri="{BB962C8B-B14F-4D97-AF65-F5344CB8AC3E}">
        <p14:creationId xmlns:p14="http://schemas.microsoft.com/office/powerpoint/2010/main" val="2536871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a:t>
            </a:r>
            <a:r>
              <a:rPr lang="en-US" baseline="0" dirty="0"/>
              <a:t> this to check that your ICVs have met the objectives as part of their training.</a:t>
            </a:r>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20</a:t>
            </a:fld>
            <a:endParaRPr lang="en-US"/>
          </a:p>
        </p:txBody>
      </p:sp>
    </p:spTree>
    <p:extLst>
      <p:ext uri="{BB962C8B-B14F-4D97-AF65-F5344CB8AC3E}">
        <p14:creationId xmlns:p14="http://schemas.microsoft.com/office/powerpoint/2010/main" val="2536871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a:t>
            </a:r>
            <a:r>
              <a:rPr lang="en-US" baseline="0" dirty="0"/>
              <a:t> slide to take questions</a:t>
            </a:r>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21</a:t>
            </a:fld>
            <a:endParaRPr lang="en-US"/>
          </a:p>
        </p:txBody>
      </p:sp>
    </p:spTree>
    <p:extLst>
      <p:ext uri="{BB962C8B-B14F-4D97-AF65-F5344CB8AC3E}">
        <p14:creationId xmlns:p14="http://schemas.microsoft.com/office/powerpoint/2010/main" val="135942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Talk to slide – same info as from pre read induction manual but useful to reiterate that the whole reason custody visiting came into effect was as an equalities response and the history behind this.</a:t>
            </a:r>
          </a:p>
          <a:p>
            <a:endParaRPr lang="en-US" baseline="0" dirty="0"/>
          </a:p>
          <a:p>
            <a:r>
              <a:rPr lang="en-US" baseline="0" dirty="0"/>
              <a:t>You can find further background reading on the Brixton riots here:</a:t>
            </a:r>
          </a:p>
          <a:p>
            <a:r>
              <a:rPr lang="en-US" baseline="0" dirty="0"/>
              <a:t>http://</a:t>
            </a:r>
            <a:r>
              <a:rPr lang="en-US" baseline="0" dirty="0" err="1"/>
              <a:t>news.bbc.co.uk</a:t>
            </a:r>
            <a:r>
              <a:rPr lang="en-US" baseline="0" dirty="0"/>
              <a:t>/1/hi/</a:t>
            </a:r>
            <a:r>
              <a:rPr lang="en-US" baseline="0" dirty="0" err="1"/>
              <a:t>uk</a:t>
            </a:r>
            <a:r>
              <a:rPr lang="en-US" baseline="0" dirty="0"/>
              <a:t>/4854556.stm</a:t>
            </a:r>
          </a:p>
          <a:p>
            <a:endParaRPr lang="en-US" baseline="0" dirty="0"/>
          </a:p>
          <a:p>
            <a:r>
              <a:rPr lang="en-US" baseline="0" dirty="0"/>
              <a:t>There is a Radio Four </a:t>
            </a:r>
            <a:r>
              <a:rPr lang="en-US" baseline="0" dirty="0" err="1"/>
              <a:t>programme</a:t>
            </a:r>
            <a:r>
              <a:rPr lang="en-US" baseline="0" dirty="0"/>
              <a:t> on the Brixton Riots here, which your ICVs may wish to listen to:</a:t>
            </a:r>
          </a:p>
          <a:p>
            <a:r>
              <a:rPr lang="en-US" baseline="0" dirty="0"/>
              <a:t>http://</a:t>
            </a:r>
            <a:r>
              <a:rPr lang="en-US" baseline="0" dirty="0" err="1"/>
              <a:t>www.bbc.co.uk</a:t>
            </a:r>
            <a:r>
              <a:rPr lang="en-US" baseline="0" dirty="0"/>
              <a:t>/</a:t>
            </a:r>
            <a:r>
              <a:rPr lang="en-US" baseline="0" dirty="0" err="1"/>
              <a:t>programmes</a:t>
            </a:r>
            <a:r>
              <a:rPr lang="en-US" baseline="0" dirty="0"/>
              <a:t>/b00zl4dq</a:t>
            </a:r>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FF01AAA4-CEE9-7F42-A8F8-97DF7F292A10}" type="slidenum">
              <a:rPr lang="en-US" smtClean="0"/>
              <a:t>3</a:t>
            </a:fld>
            <a:endParaRPr lang="en-US"/>
          </a:p>
        </p:txBody>
      </p:sp>
    </p:spTree>
    <p:extLst>
      <p:ext uri="{BB962C8B-B14F-4D97-AF65-F5344CB8AC3E}">
        <p14:creationId xmlns:p14="http://schemas.microsoft.com/office/powerpoint/2010/main" val="1316936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Talk to slide – same info as from pre read induction manual but useful to reiterate that the whole reason custody visiting came into effect was as an equalities response and the history behind this.</a:t>
            </a:r>
          </a:p>
          <a:p>
            <a:endParaRPr lang="en-US" baseline="0" dirty="0"/>
          </a:p>
          <a:p>
            <a:r>
              <a:rPr lang="en-US" baseline="0" dirty="0"/>
              <a:t>Developed, statutory since 2002, PCCs took it on in 2012.  One of very few statutory obligations.</a:t>
            </a:r>
          </a:p>
          <a:p>
            <a:endParaRPr lang="en-US" baseline="0" dirty="0"/>
          </a:p>
          <a:p>
            <a:r>
              <a:rPr lang="en-US" baseline="0" dirty="0"/>
              <a:t>You can find more background reading on the </a:t>
            </a:r>
            <a:r>
              <a:rPr lang="en-US" baseline="0" dirty="0" err="1"/>
              <a:t>Scarman</a:t>
            </a:r>
            <a:r>
              <a:rPr lang="en-US" baseline="0" dirty="0"/>
              <a:t> report here: http://</a:t>
            </a:r>
            <a:r>
              <a:rPr lang="en-US" baseline="0" dirty="0" err="1"/>
              <a:t>news.bbc.co.uk</a:t>
            </a:r>
            <a:r>
              <a:rPr lang="en-US" baseline="0" dirty="0"/>
              <a:t>/1/hi/</a:t>
            </a:r>
            <a:r>
              <a:rPr lang="en-US" baseline="0" dirty="0" err="1"/>
              <a:t>programmes</a:t>
            </a:r>
            <a:r>
              <a:rPr lang="en-US" baseline="0" dirty="0"/>
              <a:t>/</a:t>
            </a:r>
            <a:r>
              <a:rPr lang="en-US" baseline="0" dirty="0" err="1"/>
              <a:t>bbc_parliament</a:t>
            </a:r>
            <a:r>
              <a:rPr lang="en-US" baseline="0" dirty="0"/>
              <a:t>/3631579.stm</a:t>
            </a:r>
          </a:p>
        </p:txBody>
      </p:sp>
      <p:sp>
        <p:nvSpPr>
          <p:cNvPr id="4" name="Slide Number Placeholder 3"/>
          <p:cNvSpPr>
            <a:spLocks noGrp="1"/>
          </p:cNvSpPr>
          <p:nvPr>
            <p:ph type="sldNum" sz="quarter" idx="10"/>
          </p:nvPr>
        </p:nvSpPr>
        <p:spPr/>
        <p:txBody>
          <a:bodyPr/>
          <a:lstStyle/>
          <a:p>
            <a:fld id="{FF01AAA4-CEE9-7F42-A8F8-97DF7F292A10}" type="slidenum">
              <a:rPr lang="en-US" smtClean="0"/>
              <a:t>4</a:t>
            </a:fld>
            <a:endParaRPr lang="en-US"/>
          </a:p>
        </p:txBody>
      </p:sp>
    </p:spTree>
    <p:extLst>
      <p:ext uri="{BB962C8B-B14F-4D97-AF65-F5344CB8AC3E}">
        <p14:creationId xmlns:p14="http://schemas.microsoft.com/office/powerpoint/2010/main" val="10069927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discussion exercise (to be completed in</a:t>
            </a:r>
            <a:r>
              <a:rPr lang="en-US" baseline="0" dirty="0"/>
              <a:t> smaller groups or as a round table discussion) so that you can gauge understanding of equalities, and how it impacts on their role. Useful here to begin to draw out that equalities doesn't</a:t>
            </a:r>
            <a:r>
              <a:rPr lang="uk-UA" baseline="0" dirty="0"/>
              <a:t>’</a:t>
            </a:r>
            <a:r>
              <a:rPr lang="en-US" baseline="0" dirty="0"/>
              <a:t>t mean everyone should be treated the same. </a:t>
            </a:r>
          </a:p>
          <a:p>
            <a:endParaRPr lang="en-US" baseline="0" dirty="0"/>
          </a:p>
          <a:p>
            <a:r>
              <a:rPr lang="en-US" baseline="0" dirty="0"/>
              <a:t>Definition of equalities is: </a:t>
            </a:r>
            <a:r>
              <a:rPr lang="en-US" sz="1200" b="0" i="0" kern="1200" dirty="0">
                <a:solidFill>
                  <a:schemeClr val="tx1"/>
                </a:solidFill>
                <a:effectLst/>
                <a:latin typeface="+mn-lt"/>
                <a:ea typeface="+mn-ea"/>
                <a:cs typeface="+mn-cs"/>
              </a:rPr>
              <a:t>Equality is about ensuring that every individual has an </a:t>
            </a:r>
            <a:r>
              <a:rPr lang="en-US" sz="1200" b="1" i="0" kern="1200" dirty="0">
                <a:solidFill>
                  <a:schemeClr val="tx1"/>
                </a:solidFill>
                <a:effectLst/>
                <a:latin typeface="+mn-lt"/>
                <a:ea typeface="+mn-ea"/>
                <a:cs typeface="+mn-cs"/>
              </a:rPr>
              <a:t>equal opportunity to make the most of their lives and talents, </a:t>
            </a:r>
            <a:r>
              <a:rPr lang="en-US" sz="1200" b="0" i="0" kern="1200" dirty="0">
                <a:solidFill>
                  <a:schemeClr val="tx1"/>
                </a:solidFill>
                <a:effectLst/>
                <a:latin typeface="+mn-lt"/>
                <a:ea typeface="+mn-ea"/>
                <a:cs typeface="+mn-cs"/>
              </a:rPr>
              <a:t>and believing that no one should have poorer life chances because of where, what or whom they were born, what they believe, or whether they have a disability. Equality work </a:t>
            </a:r>
            <a:r>
              <a:rPr lang="en-US" sz="1200" b="0" i="0" kern="1200" dirty="0" err="1">
                <a:solidFill>
                  <a:schemeClr val="tx1"/>
                </a:solidFill>
                <a:effectLst/>
                <a:latin typeface="+mn-lt"/>
                <a:ea typeface="+mn-ea"/>
                <a:cs typeface="+mn-cs"/>
              </a:rPr>
              <a:t>recognises</a:t>
            </a:r>
            <a:r>
              <a:rPr lang="en-US" sz="1200" b="0" i="0" kern="1200" dirty="0">
                <a:solidFill>
                  <a:schemeClr val="tx1"/>
                </a:solidFill>
                <a:effectLst/>
                <a:latin typeface="+mn-lt"/>
                <a:ea typeface="+mn-ea"/>
                <a:cs typeface="+mn-cs"/>
              </a:rPr>
              <a:t> that historically, certain groups of people with particular characteristics e.g. race, disability, sex and sexuality, have experienced discrimination.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Ask ICVs to discuss this</a:t>
            </a:r>
            <a:r>
              <a:rPr lang="en-US" sz="1200" b="0" i="0" kern="1200" baseline="0" dirty="0">
                <a:solidFill>
                  <a:schemeClr val="tx1"/>
                </a:solidFill>
                <a:effectLst/>
                <a:latin typeface="+mn-lt"/>
                <a:ea typeface="+mn-ea"/>
                <a:cs typeface="+mn-cs"/>
              </a:rPr>
              <a:t> either as a single group or in smaller groups, ask for feedback and discuss.  The discussions should </a:t>
            </a:r>
            <a:r>
              <a:rPr lang="en-US" sz="1200" b="0" i="0" kern="1200" baseline="0" dirty="0" err="1">
                <a:solidFill>
                  <a:schemeClr val="tx1"/>
                </a:solidFill>
                <a:effectLst/>
                <a:latin typeface="+mn-lt"/>
                <a:ea typeface="+mn-ea"/>
                <a:cs typeface="+mn-cs"/>
              </a:rPr>
              <a:t>emphasise</a:t>
            </a:r>
            <a:r>
              <a:rPr lang="en-US" sz="1200" b="0" i="0" kern="1200" baseline="0" dirty="0">
                <a:solidFill>
                  <a:schemeClr val="tx1"/>
                </a:solidFill>
                <a:effectLst/>
                <a:latin typeface="+mn-lt"/>
                <a:ea typeface="+mn-ea"/>
                <a:cs typeface="+mn-cs"/>
              </a:rPr>
              <a:t> the importance of promoting equality and </a:t>
            </a:r>
            <a:r>
              <a:rPr lang="en-US" sz="1200" b="0" i="0" kern="1200" baseline="0" dirty="0" err="1">
                <a:solidFill>
                  <a:schemeClr val="tx1"/>
                </a:solidFill>
                <a:effectLst/>
                <a:latin typeface="+mn-lt"/>
                <a:ea typeface="+mn-ea"/>
                <a:cs typeface="+mn-cs"/>
              </a:rPr>
              <a:t>recognising</a:t>
            </a:r>
            <a:r>
              <a:rPr lang="en-US" sz="1200" b="0" i="0" kern="1200" baseline="0" dirty="0">
                <a:solidFill>
                  <a:schemeClr val="tx1"/>
                </a:solidFill>
                <a:effectLst/>
                <a:latin typeface="+mn-lt"/>
                <a:ea typeface="+mn-ea"/>
                <a:cs typeface="+mn-cs"/>
              </a:rPr>
              <a:t> and removing bias when visiting.</a:t>
            </a:r>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5</a:t>
            </a:fld>
            <a:endParaRPr lang="en-US"/>
          </a:p>
        </p:txBody>
      </p:sp>
    </p:spTree>
    <p:extLst>
      <p:ext uri="{BB962C8B-B14F-4D97-AF65-F5344CB8AC3E}">
        <p14:creationId xmlns:p14="http://schemas.microsoft.com/office/powerpoint/2010/main" val="4617572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slide is to give the over arching principle and law on equalities. </a:t>
            </a:r>
          </a:p>
          <a:p>
            <a:endParaRPr lang="en-US" baseline="0" dirty="0"/>
          </a:p>
          <a:p>
            <a:r>
              <a:rPr lang="en-US" baseline="0" dirty="0"/>
              <a:t>You can find more background reading on the Act here: https://</a:t>
            </a:r>
            <a:r>
              <a:rPr lang="en-US" baseline="0" dirty="0" err="1"/>
              <a:t>www.gov.uk</a:t>
            </a:r>
            <a:r>
              <a:rPr lang="en-US" baseline="0" dirty="0"/>
              <a:t>/guidance/equality-act-2010-guidance</a:t>
            </a:r>
          </a:p>
          <a:p>
            <a:endParaRPr lang="en-US" baseline="0" dirty="0"/>
          </a:p>
          <a:p>
            <a:r>
              <a:rPr lang="en-US" baseline="0" dirty="0"/>
              <a:t>Could ask which part applies to ICVs – custody staff are service providers to detainee’s essentially and therefore covered under this part of the Act.</a:t>
            </a:r>
          </a:p>
          <a:p>
            <a:endParaRPr lang="en-US" baseline="0" dirty="0"/>
          </a:p>
          <a:p>
            <a:r>
              <a:rPr lang="en-US" baseline="0" dirty="0"/>
              <a:t>*NB – this slide / Act applies to Scotland, England and Wales only*</a:t>
            </a:r>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6</a:t>
            </a:fld>
            <a:endParaRPr lang="en-US"/>
          </a:p>
        </p:txBody>
      </p:sp>
    </p:spTree>
    <p:extLst>
      <p:ext uri="{BB962C8B-B14F-4D97-AF65-F5344CB8AC3E}">
        <p14:creationId xmlns:p14="http://schemas.microsoft.com/office/powerpoint/2010/main" val="1246364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a:t>
            </a:r>
            <a:r>
              <a:rPr lang="en-US" baseline="0" dirty="0"/>
              <a:t> to slide – this slide talks about the positive duty.</a:t>
            </a:r>
          </a:p>
          <a:p>
            <a:r>
              <a:rPr lang="en-US" baseline="0" dirty="0"/>
              <a:t>Please note that this is something that all public bodies or services (so including custody visiting) should be doing all of the time.  It is a proactive duty, ICVs should complete this duty whilst carrying out their role.</a:t>
            </a:r>
          </a:p>
          <a:p>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7</a:t>
            </a:fld>
            <a:endParaRPr lang="en-US"/>
          </a:p>
        </p:txBody>
      </p:sp>
    </p:spTree>
    <p:extLst>
      <p:ext uri="{BB962C8B-B14F-4D97-AF65-F5344CB8AC3E}">
        <p14:creationId xmlns:p14="http://schemas.microsoft.com/office/powerpoint/2010/main" val="1246364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introduces the characteristics,</a:t>
            </a:r>
            <a:r>
              <a:rPr lang="en-US" baseline="0" dirty="0"/>
              <a:t> it may be that ICVs comment on the fact that a great deal of people will fall under one or more of these characteristics. If this doesn’t come up in discussion then ask the question of how many people they see in custody will fall under one or more category?</a:t>
            </a:r>
          </a:p>
          <a:p>
            <a:r>
              <a:rPr lang="en-US" baseline="0" dirty="0"/>
              <a:t>What does this mean? It means that an </a:t>
            </a:r>
            <a:r>
              <a:rPr lang="en-US" baseline="0" dirty="0" err="1"/>
              <a:t>individualised</a:t>
            </a:r>
            <a:r>
              <a:rPr lang="en-US" baseline="0" dirty="0"/>
              <a:t> approach is required with due regard to the protected characteristics by everyone who comes into contact with the person. i.e. custody should treat each person as an individual and seek to meet their needs.  </a:t>
            </a:r>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8</a:t>
            </a:fld>
            <a:endParaRPr lang="en-US"/>
          </a:p>
        </p:txBody>
      </p:sp>
    </p:spTree>
    <p:extLst>
      <p:ext uri="{BB962C8B-B14F-4D97-AF65-F5344CB8AC3E}">
        <p14:creationId xmlns:p14="http://schemas.microsoft.com/office/powerpoint/2010/main" val="8165915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Depending on group size, either ask ICVs to</a:t>
            </a:r>
            <a:r>
              <a:rPr lang="en-US" baseline="0" dirty="0"/>
              <a:t> discuss in smaller groups or as a whole group discussion, how custody could impact differently on the protected characteristics.</a:t>
            </a:r>
          </a:p>
          <a:p>
            <a:endParaRPr lang="en-US" baseline="0" dirty="0"/>
          </a:p>
          <a:p>
            <a:r>
              <a:rPr lang="en-US" baseline="0" dirty="0"/>
              <a:t> Essentially want to ensure that they think through accessibility and vulnerability of various groups, next slide will have examples for each on it, so just an open discussion at this point.</a:t>
            </a:r>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9</a:t>
            </a:fld>
            <a:endParaRPr lang="en-US"/>
          </a:p>
        </p:txBody>
      </p:sp>
    </p:spTree>
    <p:extLst>
      <p:ext uri="{BB962C8B-B14F-4D97-AF65-F5344CB8AC3E}">
        <p14:creationId xmlns:p14="http://schemas.microsoft.com/office/powerpoint/2010/main" val="369685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84421A7-81B1-744F-B112-F12221038555}" type="datetimeFigureOut">
              <a:rPr lang="en-US" smtClean="0"/>
              <a:t>6/7/19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4421A7-81B1-744F-B112-F12221038555}" type="datetimeFigureOut">
              <a:rPr lang="en-US" smtClean="0"/>
              <a:t>6/7/19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4421A7-81B1-744F-B112-F12221038555}" type="datetimeFigureOut">
              <a:rPr lang="en-US" smtClean="0"/>
              <a:t>6/7/19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4421A7-81B1-744F-B112-F12221038555}" type="datetimeFigureOut">
              <a:rPr lang="en-US" smtClean="0"/>
              <a:t>6/7/19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4421A7-81B1-744F-B112-F12221038555}" type="datetimeFigureOut">
              <a:rPr lang="en-US" smtClean="0"/>
              <a:t>6/7/19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84421A7-81B1-744F-B112-F12221038555}" type="datetimeFigureOut">
              <a:rPr lang="en-US" smtClean="0"/>
              <a:t>6/7/19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4421A7-81B1-744F-B112-F12221038555}" type="datetimeFigureOut">
              <a:rPr lang="en-US" smtClean="0"/>
              <a:t>6/7/19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4421A7-81B1-744F-B112-F12221038555}" type="datetimeFigureOut">
              <a:rPr lang="en-US" smtClean="0"/>
              <a:t>6/7/19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4421A7-81B1-744F-B112-F12221038555}" type="datetimeFigureOut">
              <a:rPr lang="en-US" smtClean="0"/>
              <a:t>6/7/19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4421A7-81B1-744F-B112-F12221038555}" type="datetimeFigureOut">
              <a:rPr lang="en-US" smtClean="0"/>
              <a:t>6/7/19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4421A7-81B1-744F-B112-F12221038555}" type="datetimeFigureOut">
              <a:rPr lang="en-US" smtClean="0"/>
              <a:t>6/7/19</a:t>
            </a:fld>
            <a:endParaRPr lang="en-US"/>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4421A7-81B1-744F-B112-F12221038555}" type="datetimeFigureOut">
              <a:rPr lang="en-US" smtClean="0"/>
              <a:t>6/7/19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12DFFE-EB71-7544-B13E-EC7BA1BC8D65}" type="slidenum">
              <a:rPr lang="en-US" smtClean="0"/>
              <a:t>‹#›</a:t>
            </a:fld>
            <a:endParaRPr lang="en-US"/>
          </a:p>
        </p:txBody>
      </p:sp>
    </p:spTree>
    <p:extLst>
      <p:ext uri="{BB962C8B-B14F-4D97-AF65-F5344CB8AC3E}">
        <p14:creationId xmlns:p14="http://schemas.microsoft.com/office/powerpoint/2010/main" val="1308500750"/>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60489"/>
            <a:ext cx="10515600" cy="2898775"/>
          </a:xfrm>
        </p:spPr>
        <p:txBody>
          <a:bodyPr>
            <a:normAutofit/>
          </a:bodyPr>
          <a:lstStyle/>
          <a:p>
            <a:r>
              <a:rPr lang="en-US" sz="6000" b="1" dirty="0"/>
              <a:t>Equality and Bias</a:t>
            </a:r>
          </a:p>
        </p:txBody>
      </p:sp>
      <p:sp>
        <p:nvSpPr>
          <p:cNvPr id="3" name="Content Placeholder 2"/>
          <p:cNvSpPr>
            <a:spLocks noGrp="1"/>
          </p:cNvSpPr>
          <p:nvPr>
            <p:ph idx="1"/>
          </p:nvPr>
        </p:nvSpPr>
        <p:spPr>
          <a:xfrm>
            <a:off x="825500" y="4623133"/>
            <a:ext cx="7164509" cy="791734"/>
          </a:xfrm>
        </p:spPr>
        <p:txBody>
          <a:bodyPr>
            <a:noAutofit/>
          </a:bodyPr>
          <a:lstStyle/>
          <a:p>
            <a:pPr marL="0" indent="0">
              <a:buNone/>
            </a:pPr>
            <a:r>
              <a:rPr lang="en-US" sz="3200" dirty="0" err="1"/>
              <a:t>Bitesize</a:t>
            </a:r>
            <a:r>
              <a:rPr lang="en-US" sz="3200" dirty="0"/>
              <a:t> training for schemes</a:t>
            </a: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7"/>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70785"/>
            <a:ext cx="2139353" cy="2139353"/>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70785"/>
            <a:ext cx="2139353" cy="2139353"/>
          </a:xfrm>
          <a:prstGeom prst="rect">
            <a:avLst/>
          </a:prstGeom>
        </p:spPr>
      </p:pic>
    </p:spTree>
    <p:extLst>
      <p:ext uri="{BB962C8B-B14F-4D97-AF65-F5344CB8AC3E}">
        <p14:creationId xmlns:p14="http://schemas.microsoft.com/office/powerpoint/2010/main" val="1137513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3826"/>
          </a:xfrm>
        </p:spPr>
        <p:txBody>
          <a:bodyPr>
            <a:normAutofit/>
          </a:bodyPr>
          <a:lstStyle/>
          <a:p>
            <a:r>
              <a:rPr lang="en-GB" sz="3600" b="1" dirty="0"/>
              <a:t>What should ICVs look for in terms of equalities? Some examples</a:t>
            </a:r>
            <a:endParaRPr lang="en-US" sz="3600" b="1" dirty="0"/>
          </a:p>
        </p:txBody>
      </p:sp>
      <p:sp>
        <p:nvSpPr>
          <p:cNvPr id="3" name="Content Placeholder 2"/>
          <p:cNvSpPr>
            <a:spLocks noGrp="1"/>
          </p:cNvSpPr>
          <p:nvPr>
            <p:ph idx="1"/>
          </p:nvPr>
        </p:nvSpPr>
        <p:spPr>
          <a:xfrm>
            <a:off x="838200" y="1828148"/>
            <a:ext cx="10528299" cy="4568053"/>
          </a:xfrm>
        </p:spPr>
        <p:txBody>
          <a:bodyPr>
            <a:noAutofit/>
          </a:bodyPr>
          <a:lstStyle/>
          <a:p>
            <a:r>
              <a:rPr lang="en-US" sz="2400" dirty="0"/>
              <a:t>Age </a:t>
            </a:r>
          </a:p>
          <a:p>
            <a:pPr marL="0" indent="0">
              <a:buNone/>
            </a:pPr>
            <a:r>
              <a:rPr lang="en-US" sz="2400" dirty="0"/>
              <a:t>Physical health needs, such as walking aids, able to get up and down from beds. If detainee is a child, is custody risk assessing &amp; treating child as priority / vulnerable?</a:t>
            </a:r>
          </a:p>
          <a:p>
            <a:r>
              <a:rPr lang="en-US" sz="2400" dirty="0"/>
              <a:t>Disability  </a:t>
            </a:r>
          </a:p>
          <a:p>
            <a:pPr marL="0" indent="0">
              <a:buNone/>
            </a:pPr>
            <a:r>
              <a:rPr lang="en-US" sz="2400" dirty="0"/>
              <a:t>Is the detainee able to use the facilities? Have reasonable adjustments been made where possible? If a mental health or learning difficulty, has an AA been requested?</a:t>
            </a:r>
          </a:p>
          <a:p>
            <a:r>
              <a:rPr lang="en-US" sz="2400" dirty="0"/>
              <a:t>Gender reassignment</a:t>
            </a:r>
          </a:p>
          <a:p>
            <a:pPr marL="0" indent="0">
              <a:buNone/>
            </a:pPr>
            <a:r>
              <a:rPr lang="en-US" sz="2400" dirty="0"/>
              <a:t>Has the detainee been referred to as the gender they refer to themselves as? If searched, was the search completed by someone of the same gender as they self identify? </a:t>
            </a: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8"/>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28787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3826"/>
          </a:xfrm>
        </p:spPr>
        <p:txBody>
          <a:bodyPr>
            <a:normAutofit/>
          </a:bodyPr>
          <a:lstStyle/>
          <a:p>
            <a:r>
              <a:rPr lang="en-GB" sz="3200" b="1" dirty="0"/>
              <a:t>What should ICVs look for in terms of equalities – some examples – continued </a:t>
            </a:r>
            <a:endParaRPr lang="en-US" sz="3200" b="1" dirty="0"/>
          </a:p>
        </p:txBody>
      </p:sp>
      <p:sp>
        <p:nvSpPr>
          <p:cNvPr id="3" name="Content Placeholder 2"/>
          <p:cNvSpPr>
            <a:spLocks noGrp="1"/>
          </p:cNvSpPr>
          <p:nvPr>
            <p:ph idx="1"/>
          </p:nvPr>
        </p:nvSpPr>
        <p:spPr>
          <a:xfrm>
            <a:off x="825501" y="1952476"/>
            <a:ext cx="10528299" cy="4541045"/>
          </a:xfrm>
        </p:spPr>
        <p:txBody>
          <a:bodyPr>
            <a:noAutofit/>
          </a:bodyPr>
          <a:lstStyle/>
          <a:p>
            <a:r>
              <a:rPr lang="en-US" sz="2600" dirty="0"/>
              <a:t>Pregnancy and maternity –</a:t>
            </a:r>
          </a:p>
          <a:p>
            <a:pPr marL="0" indent="0">
              <a:buNone/>
            </a:pPr>
            <a:r>
              <a:rPr lang="en-US" sz="2600" dirty="0"/>
              <a:t>If a breastfeeding mother, has a breast pump been provided for expressing? Are any dependent children being looked after outside of custody?</a:t>
            </a:r>
          </a:p>
          <a:p>
            <a:r>
              <a:rPr lang="en-US" sz="2600" dirty="0"/>
              <a:t>Religion or belief  - </a:t>
            </a:r>
          </a:p>
          <a:p>
            <a:pPr marL="0" indent="0">
              <a:buNone/>
            </a:pPr>
            <a:r>
              <a:rPr lang="en-US" sz="2600" dirty="0"/>
              <a:t>Has the detainee been given any religious items they might need? Are they stored correctly? </a:t>
            </a:r>
          </a:p>
          <a:p>
            <a:r>
              <a:rPr lang="en-US" sz="2600" dirty="0"/>
              <a:t>Sex –</a:t>
            </a:r>
          </a:p>
          <a:p>
            <a:pPr marL="0" indent="0">
              <a:buNone/>
            </a:pPr>
            <a:r>
              <a:rPr lang="en-US" sz="2600" dirty="0"/>
              <a:t>If female, has the detainee been offered sanitary protection, was this of the appropriate type they needed?</a:t>
            </a: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8"/>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230708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3826"/>
          </a:xfrm>
        </p:spPr>
        <p:txBody>
          <a:bodyPr>
            <a:normAutofit/>
          </a:bodyPr>
          <a:lstStyle/>
          <a:p>
            <a:r>
              <a:rPr lang="en-US" sz="3600" b="1" dirty="0"/>
              <a:t>General equalities ethos for ICVs </a:t>
            </a:r>
          </a:p>
        </p:txBody>
      </p:sp>
      <p:sp>
        <p:nvSpPr>
          <p:cNvPr id="3" name="Content Placeholder 2"/>
          <p:cNvSpPr>
            <a:spLocks noGrp="1"/>
          </p:cNvSpPr>
          <p:nvPr>
            <p:ph idx="1"/>
          </p:nvPr>
        </p:nvSpPr>
        <p:spPr>
          <a:xfrm>
            <a:off x="838200" y="1688952"/>
            <a:ext cx="9375087" cy="4171875"/>
          </a:xfrm>
        </p:spPr>
        <p:txBody>
          <a:bodyPr>
            <a:normAutofit/>
          </a:bodyPr>
          <a:lstStyle/>
          <a:p>
            <a:r>
              <a:rPr lang="en-US" sz="3200" dirty="0"/>
              <a:t>People in police custody are vulnerable as they are reliant on others for their care and some basic needs.</a:t>
            </a:r>
          </a:p>
          <a:p>
            <a:r>
              <a:rPr lang="en-US" sz="3200" dirty="0"/>
              <a:t>Detainees have the right to be treated fairly and with respect regardless of their backgrounds and life experiences.</a:t>
            </a:r>
          </a:p>
          <a:p>
            <a:r>
              <a:rPr lang="en-US" sz="3200" dirty="0"/>
              <a:t>If something feels wrong – report it.</a:t>
            </a:r>
          </a:p>
          <a:p>
            <a:r>
              <a:rPr lang="en-US" sz="3200" dirty="0"/>
              <a:t>If work should be praised – report it.</a:t>
            </a:r>
          </a:p>
          <a:p>
            <a:endParaRPr lang="en-US" dirty="0"/>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8"/>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Tree>
    <p:extLst>
      <p:ext uri="{BB962C8B-B14F-4D97-AF65-F5344CB8AC3E}">
        <p14:creationId xmlns:p14="http://schemas.microsoft.com/office/powerpoint/2010/main" val="985456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5751"/>
            <a:ext cx="10515600" cy="1323826"/>
          </a:xfrm>
        </p:spPr>
        <p:txBody>
          <a:bodyPr>
            <a:normAutofit/>
          </a:bodyPr>
          <a:lstStyle/>
          <a:p>
            <a:r>
              <a:rPr lang="en-US" sz="3600" b="1" dirty="0"/>
              <a:t>Quiz</a:t>
            </a:r>
          </a:p>
        </p:txBody>
      </p:sp>
      <p:sp>
        <p:nvSpPr>
          <p:cNvPr id="3" name="Content Placeholder 2"/>
          <p:cNvSpPr>
            <a:spLocks noGrp="1"/>
          </p:cNvSpPr>
          <p:nvPr>
            <p:ph idx="1"/>
          </p:nvPr>
        </p:nvSpPr>
        <p:spPr>
          <a:xfrm>
            <a:off x="838200" y="1557245"/>
            <a:ext cx="7187005" cy="4746736"/>
          </a:xfrm>
        </p:spPr>
        <p:txBody>
          <a:bodyPr>
            <a:normAutofit/>
          </a:bodyPr>
          <a:lstStyle/>
          <a:p>
            <a:pPr marL="514350" indent="-514350">
              <a:buFont typeface="+mj-lt"/>
              <a:buAutoNum type="arabicPeriod"/>
            </a:pPr>
            <a:r>
              <a:rPr lang="en-US" dirty="0"/>
              <a:t>What report was written after the Brixton riots?</a:t>
            </a:r>
          </a:p>
          <a:p>
            <a:pPr marL="514350" indent="-514350">
              <a:buFont typeface="+mj-lt"/>
              <a:buAutoNum type="arabicPeriod"/>
            </a:pPr>
            <a:endParaRPr lang="en-US" dirty="0"/>
          </a:p>
          <a:p>
            <a:pPr marL="514350" indent="-514350">
              <a:buFont typeface="+mj-lt"/>
              <a:buAutoNum type="arabicPeriod"/>
            </a:pPr>
            <a:r>
              <a:rPr lang="en-US" dirty="0"/>
              <a:t>What did the report recommend? </a:t>
            </a:r>
          </a:p>
          <a:p>
            <a:pPr marL="514350" indent="-514350">
              <a:buFont typeface="+mj-lt"/>
              <a:buAutoNum type="arabicPeriod"/>
            </a:pPr>
            <a:endParaRPr lang="en-US" dirty="0"/>
          </a:p>
          <a:p>
            <a:pPr marL="514350" indent="-514350">
              <a:buFont typeface="+mj-lt"/>
              <a:buAutoNum type="arabicPeriod"/>
            </a:pPr>
            <a:r>
              <a:rPr lang="en-US" dirty="0"/>
              <a:t>Give a definition of equalities</a:t>
            </a:r>
          </a:p>
          <a:p>
            <a:pPr marL="514350" indent="-514350">
              <a:buFont typeface="+mj-lt"/>
              <a:buAutoNum type="arabicPeriod"/>
            </a:pPr>
            <a:endParaRPr lang="en-US" dirty="0"/>
          </a:p>
          <a:p>
            <a:pPr marL="514350" indent="-514350">
              <a:buFont typeface="+mj-lt"/>
              <a:buAutoNum type="arabicPeriod"/>
            </a:pPr>
            <a:r>
              <a:rPr lang="en-US" dirty="0"/>
              <a:t>Name 4 of the protected characteristics</a:t>
            </a:r>
          </a:p>
          <a:p>
            <a:pPr marL="514350" indent="-514350">
              <a:buFont typeface="+mj-lt"/>
              <a:buAutoNum type="arabicPeriod"/>
            </a:pPr>
            <a:endParaRPr lang="en-US" dirty="0"/>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8"/>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Tree>
    <p:extLst>
      <p:ext uri="{BB962C8B-B14F-4D97-AF65-F5344CB8AC3E}">
        <p14:creationId xmlns:p14="http://schemas.microsoft.com/office/powerpoint/2010/main" val="2105377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5751"/>
            <a:ext cx="10515600" cy="1323826"/>
          </a:xfrm>
        </p:spPr>
        <p:txBody>
          <a:bodyPr>
            <a:normAutofit/>
          </a:bodyPr>
          <a:lstStyle/>
          <a:p>
            <a:r>
              <a:rPr lang="en-US" sz="3600" b="1" dirty="0"/>
              <a:t>Quiz - Answers</a:t>
            </a:r>
          </a:p>
        </p:txBody>
      </p:sp>
      <p:sp>
        <p:nvSpPr>
          <p:cNvPr id="3" name="Content Placeholder 2"/>
          <p:cNvSpPr>
            <a:spLocks noGrp="1"/>
          </p:cNvSpPr>
          <p:nvPr>
            <p:ph idx="1"/>
          </p:nvPr>
        </p:nvSpPr>
        <p:spPr>
          <a:xfrm>
            <a:off x="447167" y="1341637"/>
            <a:ext cx="10906633" cy="4962344"/>
          </a:xfrm>
        </p:spPr>
        <p:txBody>
          <a:bodyPr>
            <a:normAutofit fontScale="85000" lnSpcReduction="20000"/>
          </a:bodyPr>
          <a:lstStyle/>
          <a:p>
            <a:pPr marL="514350" indent="-514350">
              <a:buFont typeface="+mj-lt"/>
              <a:buAutoNum type="arabicPeriod"/>
            </a:pPr>
            <a:r>
              <a:rPr lang="en-US" dirty="0"/>
              <a:t>What report was written after the Brixton riots?</a:t>
            </a:r>
          </a:p>
          <a:p>
            <a:pPr marL="0" indent="0">
              <a:buNone/>
            </a:pPr>
            <a:r>
              <a:rPr lang="en-US" dirty="0">
                <a:solidFill>
                  <a:srgbClr val="FF0000"/>
                </a:solidFill>
              </a:rPr>
              <a:t>The </a:t>
            </a:r>
            <a:r>
              <a:rPr lang="en-US" dirty="0" err="1">
                <a:solidFill>
                  <a:srgbClr val="FF0000"/>
                </a:solidFill>
              </a:rPr>
              <a:t>Scarman</a:t>
            </a:r>
            <a:r>
              <a:rPr lang="en-US" dirty="0">
                <a:solidFill>
                  <a:srgbClr val="FF0000"/>
                </a:solidFill>
              </a:rPr>
              <a:t> Report</a:t>
            </a:r>
          </a:p>
          <a:p>
            <a:pPr marL="0" indent="0">
              <a:buNone/>
            </a:pPr>
            <a:r>
              <a:rPr lang="en-US" dirty="0"/>
              <a:t>2. What did the report recommend? </a:t>
            </a:r>
          </a:p>
          <a:p>
            <a:pPr marL="0" indent="0">
              <a:buNone/>
            </a:pPr>
            <a:r>
              <a:rPr lang="en-US" dirty="0">
                <a:solidFill>
                  <a:srgbClr val="FF0000"/>
                </a:solidFill>
              </a:rPr>
              <a:t>A system for members of the public from local communities to inspect the way the police detained people in their custody</a:t>
            </a:r>
            <a:endParaRPr lang="en-US" dirty="0"/>
          </a:p>
          <a:p>
            <a:pPr marL="0" indent="0">
              <a:buNone/>
            </a:pPr>
            <a:r>
              <a:rPr lang="en-US" dirty="0"/>
              <a:t>3. Give a definition of equality</a:t>
            </a:r>
          </a:p>
          <a:p>
            <a:pPr marL="0" indent="0">
              <a:buNone/>
            </a:pPr>
            <a:r>
              <a:rPr lang="en-US" dirty="0">
                <a:solidFill>
                  <a:srgbClr val="FF0000"/>
                </a:solidFill>
              </a:rPr>
              <a:t>Equality is about ensuring that every individual has an </a:t>
            </a:r>
            <a:r>
              <a:rPr lang="en-US" b="1" dirty="0">
                <a:solidFill>
                  <a:srgbClr val="FF0000"/>
                </a:solidFill>
              </a:rPr>
              <a:t>equal opportunity to make the most of their lives and talents, </a:t>
            </a:r>
            <a:r>
              <a:rPr lang="en-US" dirty="0">
                <a:solidFill>
                  <a:srgbClr val="FF0000"/>
                </a:solidFill>
              </a:rPr>
              <a:t>and believing that no one should have poorer life chances because of where, what or whom they were born, what they believe, or whether they have a disability. Equality work </a:t>
            </a:r>
            <a:r>
              <a:rPr lang="en-US" dirty="0" err="1">
                <a:solidFill>
                  <a:srgbClr val="FF0000"/>
                </a:solidFill>
              </a:rPr>
              <a:t>recognises</a:t>
            </a:r>
            <a:r>
              <a:rPr lang="en-US" dirty="0">
                <a:solidFill>
                  <a:srgbClr val="FF0000"/>
                </a:solidFill>
              </a:rPr>
              <a:t> that historically, certain groups of people with particular characteristics e.g. race, disability, sex and sexuality, have experienced discrimination. </a:t>
            </a:r>
            <a:endParaRPr lang="en-US" dirty="0"/>
          </a:p>
          <a:p>
            <a:pPr marL="0" indent="0">
              <a:buNone/>
            </a:pPr>
            <a:r>
              <a:rPr lang="en-US" dirty="0"/>
              <a:t>4. Name 4 of the protected characteristics</a:t>
            </a:r>
          </a:p>
          <a:p>
            <a:pPr marL="0" indent="0">
              <a:buNone/>
            </a:pPr>
            <a:r>
              <a:rPr lang="en-US" dirty="0">
                <a:solidFill>
                  <a:srgbClr val="FF0000"/>
                </a:solidFill>
              </a:rPr>
              <a:t>Age, Disability, Gender reassignment, Marriage and civil partnership, Pregnancy and maternity, Race, Religion or belief, Sex and Sexual orientation</a:t>
            </a:r>
          </a:p>
          <a:p>
            <a:pPr marL="0" indent="0">
              <a:buNone/>
            </a:pPr>
            <a:endParaRPr lang="en-US" dirty="0"/>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8"/>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746026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3826"/>
          </a:xfrm>
        </p:spPr>
        <p:txBody>
          <a:bodyPr>
            <a:normAutofit/>
          </a:bodyPr>
          <a:lstStyle/>
          <a:p>
            <a:r>
              <a:rPr lang="en-US" sz="3600" b="1" dirty="0"/>
              <a:t>What is Unconscious Bias? </a:t>
            </a:r>
          </a:p>
        </p:txBody>
      </p:sp>
      <p:sp>
        <p:nvSpPr>
          <p:cNvPr id="3" name="Content Placeholder 2"/>
          <p:cNvSpPr>
            <a:spLocks noGrp="1"/>
          </p:cNvSpPr>
          <p:nvPr>
            <p:ph idx="1"/>
          </p:nvPr>
        </p:nvSpPr>
        <p:spPr>
          <a:xfrm>
            <a:off x="825501" y="1581668"/>
            <a:ext cx="8421906" cy="4695564"/>
          </a:xfrm>
        </p:spPr>
        <p:txBody>
          <a:bodyPr>
            <a:normAutofit fontScale="85000" lnSpcReduction="20000"/>
          </a:bodyPr>
          <a:lstStyle/>
          <a:p>
            <a:pPr marL="342900" indent="-342900">
              <a:defRPr/>
            </a:pPr>
            <a:r>
              <a:rPr lang="en-GB" altLang="en-US" sz="3200" dirty="0"/>
              <a:t>We all have biases - becoming aware will help to mitigate them. </a:t>
            </a:r>
          </a:p>
          <a:p>
            <a:pPr marL="342900" indent="-342900">
              <a:defRPr/>
            </a:pPr>
            <a:endParaRPr lang="en-GB" altLang="en-US" sz="3200" dirty="0"/>
          </a:p>
          <a:p>
            <a:pPr marL="342900" indent="-342900">
              <a:defRPr/>
            </a:pPr>
            <a:r>
              <a:rPr lang="en-GB" altLang="en-US" sz="3200" dirty="0"/>
              <a:t>This term is used to describe bias or prejudice that we are not aware of.  </a:t>
            </a:r>
          </a:p>
          <a:p>
            <a:pPr marL="342900" indent="-342900">
              <a:defRPr/>
            </a:pPr>
            <a:endParaRPr lang="en-GB" altLang="en-US" sz="3200" dirty="0"/>
          </a:p>
          <a:p>
            <a:pPr marL="342900" indent="-342900">
              <a:defRPr/>
            </a:pPr>
            <a:r>
              <a:rPr lang="en-GB" altLang="en-US" sz="3200" dirty="0"/>
              <a:t>Research shows that our brains jump to assumptions and conclusions without us even knowing it. </a:t>
            </a:r>
          </a:p>
          <a:p>
            <a:pPr marL="342900" indent="-342900">
              <a:defRPr/>
            </a:pPr>
            <a:endParaRPr lang="en-GB" altLang="en-US" sz="3200" dirty="0"/>
          </a:p>
          <a:p>
            <a:pPr marL="342900" indent="-342900">
              <a:defRPr/>
            </a:pPr>
            <a:r>
              <a:rPr lang="en-GB" altLang="en-US" sz="3200" dirty="0"/>
              <a:t>Personal attitudes and beliefs are shaped by the way we have been brought up and how we perceive other people. </a:t>
            </a:r>
          </a:p>
          <a:p>
            <a:endParaRPr lang="en-US" sz="3200" dirty="0"/>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8"/>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Tree>
    <p:extLst>
      <p:ext uri="{BB962C8B-B14F-4D97-AF65-F5344CB8AC3E}">
        <p14:creationId xmlns:p14="http://schemas.microsoft.com/office/powerpoint/2010/main" val="7613562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3826"/>
          </a:xfrm>
        </p:spPr>
        <p:txBody>
          <a:bodyPr>
            <a:normAutofit/>
          </a:bodyPr>
          <a:lstStyle/>
          <a:p>
            <a:r>
              <a:rPr lang="en-US" sz="3600" b="1" dirty="0"/>
              <a:t>Two types of Unconscious Bias</a:t>
            </a:r>
          </a:p>
        </p:txBody>
      </p:sp>
      <p:sp>
        <p:nvSpPr>
          <p:cNvPr id="3" name="Content Placeholder 2"/>
          <p:cNvSpPr>
            <a:spLocks noGrp="1"/>
          </p:cNvSpPr>
          <p:nvPr>
            <p:ph idx="1"/>
          </p:nvPr>
        </p:nvSpPr>
        <p:spPr>
          <a:xfrm>
            <a:off x="814404" y="1688952"/>
            <a:ext cx="8307797" cy="4439995"/>
          </a:xfrm>
        </p:spPr>
        <p:txBody>
          <a:bodyPr>
            <a:normAutofit fontScale="92500" lnSpcReduction="10000"/>
          </a:bodyPr>
          <a:lstStyle/>
          <a:p>
            <a:pPr marL="0" indent="0">
              <a:spcBef>
                <a:spcPct val="50000"/>
              </a:spcBef>
              <a:buNone/>
            </a:pPr>
            <a:r>
              <a:rPr lang="en-GB" altLang="en-US" b="1" dirty="0"/>
              <a:t>Affinity bias</a:t>
            </a:r>
          </a:p>
          <a:p>
            <a:pPr>
              <a:spcBef>
                <a:spcPct val="50000"/>
              </a:spcBef>
            </a:pPr>
            <a:r>
              <a:rPr lang="en-GB" altLang="en-US" dirty="0"/>
              <a:t>We show a preference for those who appear similar to ourselves and our families.</a:t>
            </a:r>
          </a:p>
          <a:p>
            <a:pPr marL="0" indent="0">
              <a:spcBef>
                <a:spcPct val="50000"/>
              </a:spcBef>
              <a:buNone/>
            </a:pPr>
            <a:endParaRPr lang="en-GB" altLang="en-US" b="1" dirty="0"/>
          </a:p>
          <a:p>
            <a:pPr marL="0" indent="0">
              <a:spcBef>
                <a:spcPct val="50000"/>
              </a:spcBef>
              <a:buNone/>
            </a:pPr>
            <a:r>
              <a:rPr lang="en-GB" altLang="en-US" b="1" dirty="0"/>
              <a:t>Confirmation bias</a:t>
            </a:r>
          </a:p>
          <a:p>
            <a:pPr>
              <a:spcBef>
                <a:spcPct val="50000"/>
              </a:spcBef>
            </a:pPr>
            <a:r>
              <a:rPr lang="en-GB" altLang="en-US" dirty="0"/>
              <a:t>We find what we’re looking for - the tendency to search for, favour, and recall information that confirms one's previously held beliefs. The effect is stronger for emotionally charged issues and for deeply entrenched beliefs.</a:t>
            </a:r>
          </a:p>
          <a:p>
            <a:endParaRPr lang="en-US" dirty="0"/>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8"/>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pic>
        <p:nvPicPr>
          <p:cNvPr id="9" name="Picture 6">
            <a:extLst>
              <a:ext uri="{FF2B5EF4-FFF2-40B4-BE49-F238E27FC236}">
                <a16:creationId xmlns:a16="http://schemas.microsoft.com/office/drawing/2014/main" id="{57054492-069D-4643-B0A5-3F29487658C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09251" y="466090"/>
            <a:ext cx="2857500" cy="1282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765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3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3826"/>
          </a:xfrm>
        </p:spPr>
        <p:txBody>
          <a:bodyPr>
            <a:normAutofit/>
          </a:bodyPr>
          <a:lstStyle/>
          <a:p>
            <a:r>
              <a:rPr lang="en-US" sz="3600" b="1" dirty="0"/>
              <a:t>Exercise</a:t>
            </a:r>
          </a:p>
        </p:txBody>
      </p:sp>
      <p:sp>
        <p:nvSpPr>
          <p:cNvPr id="3" name="Content Placeholder 2"/>
          <p:cNvSpPr>
            <a:spLocks noGrp="1"/>
          </p:cNvSpPr>
          <p:nvPr>
            <p:ph idx="1"/>
          </p:nvPr>
        </p:nvSpPr>
        <p:spPr>
          <a:xfrm>
            <a:off x="825501" y="2183224"/>
            <a:ext cx="8923637" cy="2710052"/>
          </a:xfrm>
        </p:spPr>
        <p:txBody>
          <a:bodyPr>
            <a:normAutofit/>
          </a:bodyPr>
          <a:lstStyle/>
          <a:p>
            <a:pPr>
              <a:defRPr/>
            </a:pPr>
            <a:r>
              <a:rPr lang="en-GB" altLang="en-US" dirty="0"/>
              <a:t>A young boy is being driven by his father when the car crashed. They were both taken to hospital and the surgeon on call said “I can’t deal with this person, he’s my son”</a:t>
            </a:r>
          </a:p>
          <a:p>
            <a:pPr marL="285750" indent="-285750">
              <a:defRPr/>
            </a:pPr>
            <a:endParaRPr lang="en-GB" altLang="en-US" dirty="0"/>
          </a:p>
          <a:p>
            <a:pPr algn="ctr">
              <a:defRPr/>
            </a:pPr>
            <a:r>
              <a:rPr lang="en-GB" altLang="en-US" dirty="0"/>
              <a:t>How would you explain this?</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8"/>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Tree>
    <p:extLst>
      <p:ext uri="{BB962C8B-B14F-4D97-AF65-F5344CB8AC3E}">
        <p14:creationId xmlns:p14="http://schemas.microsoft.com/office/powerpoint/2010/main" val="16349725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6020"/>
            <a:ext cx="10515600" cy="1323826"/>
          </a:xfrm>
        </p:spPr>
        <p:txBody>
          <a:bodyPr>
            <a:normAutofit/>
          </a:bodyPr>
          <a:lstStyle/>
          <a:p>
            <a:r>
              <a:rPr lang="en-GB" altLang="en-US" sz="3600" b="1" dirty="0"/>
              <a:t>The Halo &amp; Horns Effect</a:t>
            </a:r>
            <a:endParaRPr lang="en-US" sz="3600" b="1" dirty="0"/>
          </a:p>
        </p:txBody>
      </p:sp>
      <p:sp>
        <p:nvSpPr>
          <p:cNvPr id="3" name="Content Placeholder 2"/>
          <p:cNvSpPr>
            <a:spLocks noGrp="1"/>
          </p:cNvSpPr>
          <p:nvPr>
            <p:ph idx="1"/>
          </p:nvPr>
        </p:nvSpPr>
        <p:spPr>
          <a:xfrm>
            <a:off x="425927" y="1415778"/>
            <a:ext cx="11340146" cy="5133997"/>
          </a:xfrm>
        </p:spPr>
        <p:txBody>
          <a:bodyPr>
            <a:noAutofit/>
          </a:bodyPr>
          <a:lstStyle/>
          <a:p>
            <a:pPr>
              <a:spcBef>
                <a:spcPct val="50000"/>
              </a:spcBef>
            </a:pPr>
            <a:r>
              <a:rPr lang="en-GB" altLang="en-US" dirty="0"/>
              <a:t>The “halo effect” is the concept by which a person who is judged positively on one aspect is automatically judged positively on several other aspects without much evidence. </a:t>
            </a:r>
          </a:p>
          <a:p>
            <a:pPr>
              <a:spcBef>
                <a:spcPct val="50000"/>
              </a:spcBef>
            </a:pPr>
            <a:endParaRPr lang="en-GB" altLang="en-US" dirty="0"/>
          </a:p>
          <a:p>
            <a:pPr>
              <a:spcBef>
                <a:spcPct val="50000"/>
              </a:spcBef>
            </a:pPr>
            <a:r>
              <a:rPr lang="en-GB" altLang="en-US" dirty="0"/>
              <a:t>The “horns effect” is the concept by which a person who is judged negatively on one aspect is automatically judged negatively on several other aspects without much evidence. </a:t>
            </a:r>
          </a:p>
          <a:p>
            <a:pPr>
              <a:spcBef>
                <a:spcPct val="50000"/>
              </a:spcBef>
            </a:pPr>
            <a:endParaRPr lang="en-GB" altLang="en-US" dirty="0"/>
          </a:p>
          <a:p>
            <a:pPr>
              <a:spcBef>
                <a:spcPct val="50000"/>
              </a:spcBef>
            </a:pPr>
            <a:r>
              <a:rPr lang="en-GB" altLang="en-US" dirty="0"/>
              <a:t>We tend to pay less attention to a person’s negative traits after discerning one or two positive traits in the first few minutes of meeting them.</a:t>
            </a:r>
          </a:p>
          <a:p>
            <a:pPr fontAlgn="auto"/>
            <a:endParaRPr lang="en-US" b="1" dirty="0"/>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8"/>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50476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585" y="317230"/>
            <a:ext cx="11081945" cy="690921"/>
          </a:xfrm>
        </p:spPr>
        <p:txBody>
          <a:bodyPr>
            <a:normAutofit/>
          </a:bodyPr>
          <a:lstStyle/>
          <a:p>
            <a:r>
              <a:rPr lang="en-GB" altLang="en-US" sz="3600" b="1" dirty="0"/>
              <a:t>Unconscious Bias - Triggers &amp; Solutions</a:t>
            </a:r>
            <a:endParaRPr lang="en-US" sz="3600" b="1" dirty="0"/>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8"/>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graphicFrame>
        <p:nvGraphicFramePr>
          <p:cNvPr id="12" name="Content Placeholder 11">
            <a:extLst>
              <a:ext uri="{FF2B5EF4-FFF2-40B4-BE49-F238E27FC236}">
                <a16:creationId xmlns:a16="http://schemas.microsoft.com/office/drawing/2014/main" id="{6B8300CF-E819-4143-B365-F0F13D2A0E36}"/>
              </a:ext>
            </a:extLst>
          </p:cNvPr>
          <p:cNvGraphicFramePr>
            <a:graphicFrameLocks noGrp="1"/>
          </p:cNvGraphicFramePr>
          <p:nvPr>
            <p:ph idx="1"/>
            <p:extLst>
              <p:ext uri="{D42A27DB-BD31-4B8C-83A1-F6EECF244321}">
                <p14:modId xmlns:p14="http://schemas.microsoft.com/office/powerpoint/2010/main" val="583632673"/>
              </p:ext>
            </p:extLst>
          </p:nvPr>
        </p:nvGraphicFramePr>
        <p:xfrm>
          <a:off x="504566" y="980070"/>
          <a:ext cx="11081937" cy="5560700"/>
        </p:xfrm>
        <a:graphic>
          <a:graphicData uri="http://schemas.openxmlformats.org/drawingml/2006/table">
            <a:tbl>
              <a:tblPr firstRow="1" bandRow="1">
                <a:tableStyleId>{5C22544A-7EE6-4342-B048-85BDC9FD1C3A}</a:tableStyleId>
              </a:tblPr>
              <a:tblGrid>
                <a:gridCol w="2202930">
                  <a:extLst>
                    <a:ext uri="{9D8B030D-6E8A-4147-A177-3AD203B41FA5}">
                      <a16:colId xmlns:a16="http://schemas.microsoft.com/office/drawing/2014/main" val="1704889161"/>
                    </a:ext>
                  </a:extLst>
                </a:gridCol>
                <a:gridCol w="8879007">
                  <a:extLst>
                    <a:ext uri="{9D8B030D-6E8A-4147-A177-3AD203B41FA5}">
                      <a16:colId xmlns:a16="http://schemas.microsoft.com/office/drawing/2014/main" val="737063449"/>
                    </a:ext>
                  </a:extLst>
                </a:gridCol>
              </a:tblGrid>
              <a:tr h="746380">
                <a:tc>
                  <a:txBody>
                    <a:bodyPr/>
                    <a:lstStyle/>
                    <a:p>
                      <a:r>
                        <a:rPr lang="en-US" dirty="0"/>
                        <a:t>Bias Trigger</a:t>
                      </a:r>
                    </a:p>
                  </a:txBody>
                  <a:tcPr/>
                </a:tc>
                <a:tc>
                  <a:txBody>
                    <a:bodyPr/>
                    <a:lstStyle/>
                    <a:p>
                      <a:r>
                        <a:rPr lang="en-US" dirty="0"/>
                        <a:t>Solution</a:t>
                      </a:r>
                    </a:p>
                  </a:txBody>
                  <a:tcPr/>
                </a:tc>
                <a:extLst>
                  <a:ext uri="{0D108BD9-81ED-4DB2-BD59-A6C34878D82A}">
                    <a16:rowId xmlns:a16="http://schemas.microsoft.com/office/drawing/2014/main" val="2275126770"/>
                  </a:ext>
                </a:extLst>
              </a:tr>
              <a:tr h="746380">
                <a:tc>
                  <a:txBody>
                    <a:bodyPr/>
                    <a:lstStyle/>
                    <a:p>
                      <a:r>
                        <a:rPr lang="en-US" dirty="0"/>
                        <a:t>Denial</a:t>
                      </a:r>
                    </a:p>
                  </a:txBody>
                  <a:tcPr/>
                </a:tc>
                <a:tc>
                  <a:txBody>
                    <a:bodyPr/>
                    <a:lstStyle/>
                    <a:p>
                      <a:r>
                        <a:rPr lang="en-US" dirty="0"/>
                        <a:t>Self-knowledge, be aware of your biases and do not suppress them.</a:t>
                      </a:r>
                    </a:p>
                  </a:txBody>
                  <a:tcPr/>
                </a:tc>
                <a:extLst>
                  <a:ext uri="{0D108BD9-81ED-4DB2-BD59-A6C34878D82A}">
                    <a16:rowId xmlns:a16="http://schemas.microsoft.com/office/drawing/2014/main" val="159901074"/>
                  </a:ext>
                </a:extLst>
              </a:tr>
              <a:tr h="746380">
                <a:tc>
                  <a:txBody>
                    <a:bodyPr/>
                    <a:lstStyle/>
                    <a:p>
                      <a:r>
                        <a:rPr lang="en-US" dirty="0"/>
                        <a:t>Worry</a:t>
                      </a:r>
                    </a:p>
                  </a:txBody>
                  <a:tcPr/>
                </a:tc>
                <a:tc>
                  <a:txBody>
                    <a:bodyPr/>
                    <a:lstStyle/>
                    <a:p>
                      <a:r>
                        <a:rPr lang="en-US" dirty="0"/>
                        <a:t>Relax – when you stress about your biases they are more likely to slip out or cause you to avoid people.</a:t>
                      </a:r>
                    </a:p>
                  </a:txBody>
                  <a:tcPr/>
                </a:tc>
                <a:extLst>
                  <a:ext uri="{0D108BD9-81ED-4DB2-BD59-A6C34878D82A}">
                    <a16:rowId xmlns:a16="http://schemas.microsoft.com/office/drawing/2014/main" val="548405299"/>
                  </a:ext>
                </a:extLst>
              </a:tr>
              <a:tr h="746380">
                <a:tc>
                  <a:txBody>
                    <a:bodyPr/>
                    <a:lstStyle/>
                    <a:p>
                      <a:r>
                        <a:rPr lang="en-US" dirty="0"/>
                        <a:t>Rushing</a:t>
                      </a:r>
                    </a:p>
                  </a:txBody>
                  <a:tcPr/>
                </a:tc>
                <a:tc>
                  <a:txBody>
                    <a:bodyPr/>
                    <a:lstStyle/>
                    <a:p>
                      <a:r>
                        <a:rPr lang="en-US" dirty="0"/>
                        <a:t>Take time to make decisions about people – biases are most active when we are rushing, stressed, tired, frustrated or angry.</a:t>
                      </a:r>
                    </a:p>
                  </a:txBody>
                  <a:tcPr/>
                </a:tc>
                <a:extLst>
                  <a:ext uri="{0D108BD9-81ED-4DB2-BD59-A6C34878D82A}">
                    <a16:rowId xmlns:a16="http://schemas.microsoft.com/office/drawing/2014/main" val="1899184066"/>
                  </a:ext>
                </a:extLst>
              </a:tr>
              <a:tr h="900358">
                <a:tc>
                  <a:txBody>
                    <a:bodyPr/>
                    <a:lstStyle/>
                    <a:p>
                      <a:r>
                        <a:rPr lang="en-US" dirty="0"/>
                        <a:t>Subjectivity </a:t>
                      </a:r>
                    </a:p>
                  </a:txBody>
                  <a:tcPr/>
                </a:tc>
                <a:tc>
                  <a:txBody>
                    <a:bodyPr/>
                    <a:lstStyle/>
                    <a:p>
                      <a:r>
                        <a:rPr lang="en-US" dirty="0"/>
                        <a:t>Follow fair policies &amp; procedures with safeguards to prevent bias, challenge yourself to check evidence for &amp; against decisions, acknowledge that your conditioning is imbalanced, seek diverse perspectives e.g. on a decision making panel or from your ICV partner. </a:t>
                      </a:r>
                    </a:p>
                  </a:txBody>
                  <a:tcPr/>
                </a:tc>
                <a:extLst>
                  <a:ext uri="{0D108BD9-81ED-4DB2-BD59-A6C34878D82A}">
                    <a16:rowId xmlns:a16="http://schemas.microsoft.com/office/drawing/2014/main" val="568142562"/>
                  </a:ext>
                </a:extLst>
              </a:tr>
              <a:tr h="746380">
                <a:tc>
                  <a:txBody>
                    <a:bodyPr/>
                    <a:lstStyle/>
                    <a:p>
                      <a:r>
                        <a:rPr lang="en-US" dirty="0"/>
                        <a:t>Media Influence</a:t>
                      </a:r>
                    </a:p>
                  </a:txBody>
                  <a:tcPr/>
                </a:tc>
                <a:tc>
                  <a:txBody>
                    <a:bodyPr/>
                    <a:lstStyle/>
                    <a:p>
                      <a:r>
                        <a:rPr lang="en-US" dirty="0"/>
                        <a:t>Seek stereotype-defying examples, broaden your positive/alternative media and culture input to balance out the negative </a:t>
                      </a:r>
                    </a:p>
                  </a:txBody>
                  <a:tcPr/>
                </a:tc>
                <a:extLst>
                  <a:ext uri="{0D108BD9-81ED-4DB2-BD59-A6C34878D82A}">
                    <a16:rowId xmlns:a16="http://schemas.microsoft.com/office/drawing/2014/main" val="2536299676"/>
                  </a:ext>
                </a:extLst>
              </a:tr>
              <a:tr h="900358">
                <a:tc>
                  <a:txBody>
                    <a:bodyPr/>
                    <a:lstStyle/>
                    <a:p>
                      <a:r>
                        <a:rPr lang="en-US" dirty="0"/>
                        <a:t>Lack of experience or connections</a:t>
                      </a:r>
                    </a:p>
                  </a:txBody>
                  <a:tcPr/>
                </a:tc>
                <a:tc>
                  <a:txBody>
                    <a:bodyPr/>
                    <a:lstStyle/>
                    <a:p>
                      <a:r>
                        <a:rPr lang="en-US" dirty="0"/>
                        <a:t>Learn about cultures, communities and identities from your own via networking, training, books, documentaries, films, community events and festivals, visits to local support groups, shadowing, travelling and listening to the experiences of others. </a:t>
                      </a:r>
                    </a:p>
                  </a:txBody>
                  <a:tcPr/>
                </a:tc>
                <a:extLst>
                  <a:ext uri="{0D108BD9-81ED-4DB2-BD59-A6C34878D82A}">
                    <a16:rowId xmlns:a16="http://schemas.microsoft.com/office/drawing/2014/main" val="259363494"/>
                  </a:ext>
                </a:extLst>
              </a:tr>
            </a:tbl>
          </a:graphicData>
        </a:graphic>
      </p:graphicFrame>
    </p:spTree>
    <p:extLst>
      <p:ext uri="{BB962C8B-B14F-4D97-AF65-F5344CB8AC3E}">
        <p14:creationId xmlns:p14="http://schemas.microsoft.com/office/powerpoint/2010/main" val="3412925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047" y="397369"/>
            <a:ext cx="10515600" cy="1319138"/>
          </a:xfrm>
        </p:spPr>
        <p:txBody>
          <a:bodyPr>
            <a:normAutofit/>
          </a:bodyPr>
          <a:lstStyle/>
          <a:p>
            <a:r>
              <a:rPr lang="en-US" sz="4000" b="1" dirty="0"/>
              <a:t>Objectives</a:t>
            </a:r>
          </a:p>
        </p:txBody>
      </p:sp>
      <p:sp>
        <p:nvSpPr>
          <p:cNvPr id="3" name="Content Placeholder 2"/>
          <p:cNvSpPr>
            <a:spLocks noGrp="1"/>
          </p:cNvSpPr>
          <p:nvPr>
            <p:ph idx="1"/>
          </p:nvPr>
        </p:nvSpPr>
        <p:spPr>
          <a:xfrm>
            <a:off x="741380" y="1591425"/>
            <a:ext cx="8582977" cy="4314513"/>
          </a:xfrm>
        </p:spPr>
        <p:txBody>
          <a:bodyPr>
            <a:noAutofit/>
          </a:bodyPr>
          <a:lstStyle/>
          <a:p>
            <a:pPr marL="514350" indent="-514350">
              <a:buFont typeface="+mj-lt"/>
              <a:buAutoNum type="arabicPeriod"/>
            </a:pPr>
            <a:r>
              <a:rPr lang="en-US" sz="3200" dirty="0"/>
              <a:t>To explore the history of custody visiting and reiterate the importance of equality.</a:t>
            </a:r>
          </a:p>
          <a:p>
            <a:pPr marL="514350" indent="-514350">
              <a:buFont typeface="+mj-lt"/>
              <a:buAutoNum type="arabicPeriod"/>
            </a:pPr>
            <a:endParaRPr lang="en-US" sz="3200" dirty="0"/>
          </a:p>
          <a:p>
            <a:pPr marL="514350" indent="-514350">
              <a:buFont typeface="+mj-lt"/>
              <a:buAutoNum type="arabicPeriod"/>
            </a:pPr>
            <a:r>
              <a:rPr lang="en-US" sz="3200" dirty="0"/>
              <a:t>To examine what ‘equalities’ means in the context of custody visiting.</a:t>
            </a:r>
          </a:p>
          <a:p>
            <a:pPr marL="514350" indent="-514350">
              <a:buFont typeface="+mj-lt"/>
              <a:buAutoNum type="arabicPeriod"/>
            </a:pPr>
            <a:endParaRPr lang="en-US" sz="3200" dirty="0"/>
          </a:p>
          <a:p>
            <a:pPr marL="514350" indent="-514350">
              <a:buFont typeface="+mj-lt"/>
              <a:buAutoNum type="arabicPeriod"/>
            </a:pPr>
            <a:r>
              <a:rPr lang="en-US" sz="3200" dirty="0"/>
              <a:t>To examine what </a:t>
            </a:r>
            <a:r>
              <a:rPr lang="en-US" sz="3200" dirty="0" err="1"/>
              <a:t>unconcious</a:t>
            </a:r>
            <a:r>
              <a:rPr lang="en-US" sz="3200" dirty="0"/>
              <a:t> bias is, how it can affect our work and how to mitigate against it. </a:t>
            </a: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7"/>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Tree>
    <p:extLst>
      <p:ext uri="{BB962C8B-B14F-4D97-AF65-F5344CB8AC3E}">
        <p14:creationId xmlns:p14="http://schemas.microsoft.com/office/powerpoint/2010/main" val="12025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047" y="397369"/>
            <a:ext cx="10515600" cy="1319138"/>
          </a:xfrm>
        </p:spPr>
        <p:txBody>
          <a:bodyPr>
            <a:normAutofit/>
          </a:bodyPr>
          <a:lstStyle/>
          <a:p>
            <a:r>
              <a:rPr lang="en-US" sz="4000" b="1" dirty="0"/>
              <a:t>Objectives – a recap</a:t>
            </a:r>
          </a:p>
        </p:txBody>
      </p:sp>
      <p:sp>
        <p:nvSpPr>
          <p:cNvPr id="3" name="Content Placeholder 2"/>
          <p:cNvSpPr>
            <a:spLocks noGrp="1"/>
          </p:cNvSpPr>
          <p:nvPr>
            <p:ph idx="1"/>
          </p:nvPr>
        </p:nvSpPr>
        <p:spPr>
          <a:xfrm>
            <a:off x="741380" y="1591425"/>
            <a:ext cx="8582977" cy="4314513"/>
          </a:xfrm>
        </p:spPr>
        <p:txBody>
          <a:bodyPr>
            <a:noAutofit/>
          </a:bodyPr>
          <a:lstStyle/>
          <a:p>
            <a:pPr marL="514350" indent="-514350">
              <a:buFont typeface="+mj-lt"/>
              <a:buAutoNum type="arabicPeriod"/>
            </a:pPr>
            <a:r>
              <a:rPr lang="en-US" sz="3200" dirty="0"/>
              <a:t>To explore the history of custody visiting and reiterate the importance of equality.</a:t>
            </a:r>
          </a:p>
          <a:p>
            <a:pPr marL="514350" indent="-514350">
              <a:buFont typeface="+mj-lt"/>
              <a:buAutoNum type="arabicPeriod"/>
            </a:pPr>
            <a:endParaRPr lang="en-US" sz="3200" dirty="0"/>
          </a:p>
          <a:p>
            <a:pPr marL="514350" indent="-514350">
              <a:buFont typeface="+mj-lt"/>
              <a:buAutoNum type="arabicPeriod"/>
            </a:pPr>
            <a:r>
              <a:rPr lang="en-US" sz="3200" dirty="0"/>
              <a:t>To examine what ‘equalities’ means in the context of custody visiting</a:t>
            </a:r>
          </a:p>
          <a:p>
            <a:pPr marL="514350" indent="-514350">
              <a:buFont typeface="+mj-lt"/>
              <a:buAutoNum type="arabicPeriod"/>
            </a:pPr>
            <a:endParaRPr lang="en-US" sz="3200" dirty="0"/>
          </a:p>
          <a:p>
            <a:pPr marL="514350" indent="-514350">
              <a:buFont typeface="+mj-lt"/>
              <a:buAutoNum type="arabicPeriod"/>
            </a:pPr>
            <a:r>
              <a:rPr lang="en-US" sz="3200" dirty="0"/>
              <a:t>To examine what unconscious bias is, how it can affect our work and how to mitigate against it. </a:t>
            </a: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7"/>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Tree>
    <p:extLst>
      <p:ext uri="{BB962C8B-B14F-4D97-AF65-F5344CB8AC3E}">
        <p14:creationId xmlns:p14="http://schemas.microsoft.com/office/powerpoint/2010/main" val="1917491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5501" y="1634265"/>
            <a:ext cx="8189407" cy="4293199"/>
          </a:xfrm>
        </p:spPr>
        <p:txBody>
          <a:bodyPr>
            <a:normAutofit/>
          </a:bodyPr>
          <a:lstStyle/>
          <a:p>
            <a:pPr fontAlgn="auto"/>
            <a:endParaRPr lang="en-US" dirty="0"/>
          </a:p>
          <a:p>
            <a:pPr marL="0" indent="0" fontAlgn="auto">
              <a:buNone/>
            </a:pPr>
            <a:endParaRPr lang="en-US" dirty="0"/>
          </a:p>
          <a:p>
            <a:pPr marL="0" indent="0" algn="ctr" fontAlgn="auto">
              <a:buNone/>
            </a:pPr>
            <a:r>
              <a:rPr lang="en-US" sz="4000" dirty="0"/>
              <a:t>Any questions? </a:t>
            </a:r>
            <a:endParaRPr lang="en-US" sz="4000" b="1" dirty="0"/>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8"/>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Tree>
    <p:extLst>
      <p:ext uri="{BB962C8B-B14F-4D97-AF65-F5344CB8AC3E}">
        <p14:creationId xmlns:p14="http://schemas.microsoft.com/office/powerpoint/2010/main" val="219266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
        <p:nvSpPr>
          <p:cNvPr id="2" name="Title 1"/>
          <p:cNvSpPr>
            <a:spLocks noGrp="1"/>
          </p:cNvSpPr>
          <p:nvPr>
            <p:ph type="title"/>
          </p:nvPr>
        </p:nvSpPr>
        <p:spPr>
          <a:xfrm>
            <a:off x="457201" y="250564"/>
            <a:ext cx="10860640" cy="1007932"/>
          </a:xfrm>
        </p:spPr>
        <p:txBody>
          <a:bodyPr>
            <a:normAutofit/>
          </a:bodyPr>
          <a:lstStyle/>
          <a:p>
            <a:r>
              <a:rPr lang="en-US" sz="3600" b="1" dirty="0"/>
              <a:t>The History of Independent Custody Visiting and Equality</a:t>
            </a:r>
          </a:p>
        </p:txBody>
      </p:sp>
      <p:sp>
        <p:nvSpPr>
          <p:cNvPr id="3" name="Content Placeholder 2"/>
          <p:cNvSpPr>
            <a:spLocks noGrp="1"/>
          </p:cNvSpPr>
          <p:nvPr>
            <p:ph idx="1"/>
          </p:nvPr>
        </p:nvSpPr>
        <p:spPr>
          <a:xfrm>
            <a:off x="544491" y="1334099"/>
            <a:ext cx="7405410" cy="4862305"/>
          </a:xfrm>
        </p:spPr>
        <p:txBody>
          <a:bodyPr>
            <a:normAutofit fontScale="77500" lnSpcReduction="20000"/>
          </a:bodyPr>
          <a:lstStyle/>
          <a:p>
            <a:pPr marL="0" indent="0">
              <a:buNone/>
            </a:pPr>
            <a:r>
              <a:rPr lang="en-US" dirty="0"/>
              <a:t>CIVIL DISORDERS 1981</a:t>
            </a:r>
          </a:p>
          <a:p>
            <a:pPr marL="0" indent="0">
              <a:buNone/>
            </a:pPr>
            <a:endParaRPr lang="en-US" dirty="0"/>
          </a:p>
          <a:p>
            <a:r>
              <a:rPr lang="en-US" dirty="0"/>
              <a:t>In 1981 several outbreaks of unrest occurred in major cities  – Bristol, Liverpool, Manchester, the West Midlands and London. </a:t>
            </a:r>
          </a:p>
          <a:p>
            <a:r>
              <a:rPr lang="en-US" dirty="0"/>
              <a:t>The most significant of these disorders took place in Brixton between the 10th and 12th of April when hundreds of young people attacked property and the police. </a:t>
            </a:r>
          </a:p>
          <a:p>
            <a:r>
              <a:rPr lang="en-US" dirty="0"/>
              <a:t>The cause of these disorders centered around people protesting about oppressive policing and in particular the alleged harassment of people, especially young black people, by the police – in short, these incidents were anti-police and voiced a lack of trust in the law and order authorities. </a:t>
            </a:r>
          </a:p>
          <a:p>
            <a:r>
              <a:rPr lang="en-US" dirty="0"/>
              <a:t>After days of unrest, these serious incidents led to the government ordering an urgent inquiry and appointing Lord </a:t>
            </a:r>
            <a:r>
              <a:rPr lang="en-US" dirty="0" err="1"/>
              <a:t>Scarman</a:t>
            </a:r>
            <a:r>
              <a:rPr lang="en-US" dirty="0"/>
              <a:t> to conduct a comprehensive investigation into the events. </a:t>
            </a:r>
          </a:p>
          <a:p>
            <a:endParaRPr lang="en-US" dirty="0"/>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75973"/>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9" name="Content Placeholder 7"/>
          <p:cNvPicPr>
            <a:picLocks noChangeAspect="1"/>
          </p:cNvPicPr>
          <p:nvPr/>
        </p:nvPicPr>
        <p:blipFill>
          <a:blip r:embed="rId4"/>
          <a:srcRect l="15597" r="15597"/>
          <a:stretch>
            <a:fillRect/>
          </a:stretch>
        </p:blipFill>
        <p:spPr>
          <a:xfrm>
            <a:off x="8145543" y="1471969"/>
            <a:ext cx="3576557" cy="3003475"/>
          </a:xfrm>
          <a:prstGeom prst="rect">
            <a:avLst/>
          </a:prstGeom>
        </p:spPr>
      </p:pic>
    </p:spTree>
    <p:extLst>
      <p:ext uri="{BB962C8B-B14F-4D97-AF65-F5344CB8AC3E}">
        <p14:creationId xmlns:p14="http://schemas.microsoft.com/office/powerpoint/2010/main" val="683643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883900" cy="1323826"/>
          </a:xfrm>
        </p:spPr>
        <p:txBody>
          <a:bodyPr>
            <a:normAutofit/>
          </a:bodyPr>
          <a:lstStyle/>
          <a:p>
            <a:r>
              <a:rPr lang="en-US" sz="3600" b="1" dirty="0"/>
              <a:t>The History of Independent Custody Visiting and Equality</a:t>
            </a:r>
          </a:p>
        </p:txBody>
      </p:sp>
      <p:sp>
        <p:nvSpPr>
          <p:cNvPr id="3" name="Content Placeholder 2"/>
          <p:cNvSpPr>
            <a:spLocks noGrp="1"/>
          </p:cNvSpPr>
          <p:nvPr>
            <p:ph idx="1"/>
          </p:nvPr>
        </p:nvSpPr>
        <p:spPr>
          <a:xfrm>
            <a:off x="838199" y="1561951"/>
            <a:ext cx="7187005" cy="4530477"/>
          </a:xfrm>
        </p:spPr>
        <p:txBody>
          <a:bodyPr>
            <a:normAutofit fontScale="92500"/>
          </a:bodyPr>
          <a:lstStyle/>
          <a:p>
            <a:r>
              <a:rPr lang="en-US" dirty="0"/>
              <a:t>The resulting investigation – the </a:t>
            </a:r>
            <a:r>
              <a:rPr lang="en-US" dirty="0" err="1"/>
              <a:t>Scarman</a:t>
            </a:r>
            <a:r>
              <a:rPr lang="en-US" dirty="0"/>
              <a:t> Report – included several recommendations about reforming the law, community relations and policing practices to help tackle the central problems which caused the civil disorders. </a:t>
            </a:r>
          </a:p>
          <a:p>
            <a:r>
              <a:rPr lang="en-US" dirty="0"/>
              <a:t>The report advocated a system for members of the public from local communities to inspect the way the police detained people in their custody. </a:t>
            </a:r>
          </a:p>
          <a:p>
            <a:r>
              <a:rPr lang="en-US" dirty="0"/>
              <a:t>Originally referred to as lay visiting, independent custody visiting is the system that has been developed to meet this recommendation. </a:t>
            </a:r>
          </a:p>
          <a:p>
            <a:endParaRPr lang="en-US" dirty="0"/>
          </a:p>
          <a:p>
            <a:endParaRPr lang="en-US" dirty="0"/>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65216"/>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9" name="Content Placeholder 8"/>
          <p:cNvPicPr>
            <a:picLocks noChangeAspect="1"/>
          </p:cNvPicPr>
          <p:nvPr/>
        </p:nvPicPr>
        <p:blipFill>
          <a:blip r:embed="rId3"/>
          <a:srcRect l="5288" r="5288"/>
          <a:stretch>
            <a:fillRect/>
          </a:stretch>
        </p:blipFill>
        <p:spPr>
          <a:xfrm>
            <a:off x="8268639" y="1688952"/>
            <a:ext cx="3453461" cy="3055806"/>
          </a:xfrm>
          <a:prstGeom prst="rect">
            <a:avLst/>
          </a:prstGeom>
        </p:spPr>
      </p:pic>
    </p:spTree>
    <p:extLst>
      <p:ext uri="{BB962C8B-B14F-4D97-AF65-F5344CB8AC3E}">
        <p14:creationId xmlns:p14="http://schemas.microsoft.com/office/powerpoint/2010/main" val="1515097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3826"/>
          </a:xfrm>
        </p:spPr>
        <p:txBody>
          <a:bodyPr>
            <a:normAutofit/>
          </a:bodyPr>
          <a:lstStyle/>
          <a:p>
            <a:r>
              <a:rPr lang="en-GB" sz="3600" b="1" dirty="0"/>
              <a:t>Exercise </a:t>
            </a:r>
            <a:endParaRPr lang="en-US" sz="3600" b="1" dirty="0"/>
          </a:p>
        </p:txBody>
      </p:sp>
      <p:sp>
        <p:nvSpPr>
          <p:cNvPr id="3" name="Content Placeholder 2"/>
          <p:cNvSpPr>
            <a:spLocks noGrp="1"/>
          </p:cNvSpPr>
          <p:nvPr>
            <p:ph idx="1"/>
          </p:nvPr>
        </p:nvSpPr>
        <p:spPr>
          <a:xfrm>
            <a:off x="825501" y="1894692"/>
            <a:ext cx="7187005" cy="4171875"/>
          </a:xfrm>
        </p:spPr>
        <p:txBody>
          <a:bodyPr/>
          <a:lstStyle/>
          <a:p>
            <a:r>
              <a:rPr lang="en-GB" dirty="0"/>
              <a:t>What is equality?</a:t>
            </a:r>
          </a:p>
          <a:p>
            <a:endParaRPr lang="en-GB" dirty="0"/>
          </a:p>
          <a:p>
            <a:r>
              <a:rPr lang="en-GB" dirty="0"/>
              <a:t>How does ‘equality and bias’ impact on your work as an ICV?</a:t>
            </a:r>
          </a:p>
          <a:p>
            <a:endParaRPr lang="en-GB" dirty="0"/>
          </a:p>
          <a:p>
            <a:r>
              <a:rPr lang="en-GB" dirty="0"/>
              <a:t>What are the challenges around equality and bias when custody visiting?</a:t>
            </a:r>
            <a:endParaRPr lang="en-US" dirty="0"/>
          </a:p>
          <a:p>
            <a:endParaRPr lang="en-US" dirty="0"/>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824382"/>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29600" y="555664"/>
            <a:ext cx="3492500" cy="2324100"/>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Tree>
    <p:extLst>
      <p:ext uri="{BB962C8B-B14F-4D97-AF65-F5344CB8AC3E}">
        <p14:creationId xmlns:p14="http://schemas.microsoft.com/office/powerpoint/2010/main" val="1523357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3826"/>
          </a:xfrm>
        </p:spPr>
        <p:txBody>
          <a:bodyPr>
            <a:normAutofit/>
          </a:bodyPr>
          <a:lstStyle/>
          <a:p>
            <a:r>
              <a:rPr lang="en-GB" sz="3600" b="1" dirty="0"/>
              <a:t>The Equality Act 2010</a:t>
            </a:r>
            <a:endParaRPr lang="en-US" sz="3600" b="1" dirty="0"/>
          </a:p>
        </p:txBody>
      </p:sp>
      <p:sp>
        <p:nvSpPr>
          <p:cNvPr id="3" name="Content Placeholder 2"/>
          <p:cNvSpPr>
            <a:spLocks noGrp="1"/>
          </p:cNvSpPr>
          <p:nvPr>
            <p:ph idx="1"/>
          </p:nvPr>
        </p:nvSpPr>
        <p:spPr>
          <a:xfrm>
            <a:off x="838200" y="1688952"/>
            <a:ext cx="8051474" cy="4171875"/>
          </a:xfrm>
        </p:spPr>
        <p:txBody>
          <a:bodyPr/>
          <a:lstStyle/>
          <a:p>
            <a:r>
              <a:rPr lang="en-US" dirty="0"/>
              <a:t>The Equality Act 2010 prohibits all employers, service providers and providers of education, from discriminating against, harassing or </a:t>
            </a:r>
            <a:r>
              <a:rPr lang="en-US" dirty="0" err="1"/>
              <a:t>victimising</a:t>
            </a:r>
            <a:r>
              <a:rPr lang="en-US" dirty="0"/>
              <a:t> individuals with protected characteristics. </a:t>
            </a:r>
          </a:p>
          <a:p>
            <a:r>
              <a:rPr lang="en-US" dirty="0"/>
              <a:t>Unlawful discrimination includes failing to provide accessible facilities for people with disabilities, or treating people </a:t>
            </a:r>
            <a:r>
              <a:rPr lang="en-US" dirty="0" err="1"/>
              <a:t>unfavourably</a:t>
            </a:r>
            <a:r>
              <a:rPr lang="en-US" dirty="0"/>
              <a:t> because of their race. </a:t>
            </a: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65216"/>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Tree>
    <p:extLst>
      <p:ext uri="{BB962C8B-B14F-4D97-AF65-F5344CB8AC3E}">
        <p14:creationId xmlns:p14="http://schemas.microsoft.com/office/powerpoint/2010/main" val="764773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3826"/>
          </a:xfrm>
        </p:spPr>
        <p:txBody>
          <a:bodyPr>
            <a:normAutofit/>
          </a:bodyPr>
          <a:lstStyle/>
          <a:p>
            <a:r>
              <a:rPr lang="en-GB" sz="3600" b="1" dirty="0"/>
              <a:t>The Equality Act 2010 – a positive duty</a:t>
            </a:r>
            <a:endParaRPr lang="en-US" sz="3600" b="1" dirty="0"/>
          </a:p>
        </p:txBody>
      </p:sp>
      <p:sp>
        <p:nvSpPr>
          <p:cNvPr id="3" name="Content Placeholder 2"/>
          <p:cNvSpPr>
            <a:spLocks noGrp="1"/>
          </p:cNvSpPr>
          <p:nvPr>
            <p:ph idx="1"/>
          </p:nvPr>
        </p:nvSpPr>
        <p:spPr>
          <a:xfrm>
            <a:off x="838200" y="1688952"/>
            <a:ext cx="8744547" cy="4171875"/>
          </a:xfrm>
        </p:spPr>
        <p:txBody>
          <a:bodyPr/>
          <a:lstStyle/>
          <a:p>
            <a:r>
              <a:rPr lang="en-US" dirty="0"/>
              <a:t>All public bodies have to consider all individuals when carrying out day-to-day work, shaping policy, delivering services &amp; in relation to their own employees.</a:t>
            </a:r>
          </a:p>
          <a:p>
            <a:r>
              <a:rPr lang="en-US" dirty="0"/>
              <a:t>Also requires public bodies to have due regard to the need to:</a:t>
            </a:r>
          </a:p>
          <a:p>
            <a:pPr lvl="1"/>
            <a:r>
              <a:rPr lang="en-US" sz="2800" dirty="0"/>
              <a:t>Eliminate discrimination,</a:t>
            </a:r>
          </a:p>
          <a:p>
            <a:pPr lvl="1"/>
            <a:r>
              <a:rPr lang="en-US" sz="2800" dirty="0"/>
              <a:t>Advance equality of opportunity, and </a:t>
            </a:r>
          </a:p>
          <a:p>
            <a:pPr lvl="1"/>
            <a:r>
              <a:rPr lang="en-US" sz="2800" dirty="0"/>
              <a:t>Foster good relations between different people when carrying out their activities. </a:t>
            </a: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65216"/>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Tree>
    <p:extLst>
      <p:ext uri="{BB962C8B-B14F-4D97-AF65-F5344CB8AC3E}">
        <p14:creationId xmlns:p14="http://schemas.microsoft.com/office/powerpoint/2010/main" val="1381307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3826"/>
          </a:xfrm>
        </p:spPr>
        <p:txBody>
          <a:bodyPr>
            <a:normAutofit/>
          </a:bodyPr>
          <a:lstStyle/>
          <a:p>
            <a:r>
              <a:rPr lang="en-GB" sz="3600" b="1" dirty="0"/>
              <a:t>What are the protected characteristics?</a:t>
            </a:r>
            <a:endParaRPr lang="en-US" sz="3600" b="1"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81028" y="1465280"/>
            <a:ext cx="7109936" cy="4739957"/>
          </a:xfrm>
        </p:spPr>
      </p:pic>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8"/>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Tree>
    <p:extLst>
      <p:ext uri="{BB962C8B-B14F-4D97-AF65-F5344CB8AC3E}">
        <p14:creationId xmlns:p14="http://schemas.microsoft.com/office/powerpoint/2010/main" val="863847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3826"/>
          </a:xfrm>
        </p:spPr>
        <p:txBody>
          <a:bodyPr>
            <a:normAutofit/>
          </a:bodyPr>
          <a:lstStyle/>
          <a:p>
            <a:r>
              <a:rPr lang="en-GB" sz="3600" b="1" dirty="0"/>
              <a:t>Exercise – how might each group be affected by the custody environment?</a:t>
            </a:r>
            <a:endParaRPr lang="en-US" sz="3600" b="1" dirty="0"/>
          </a:p>
        </p:txBody>
      </p:sp>
      <p:sp>
        <p:nvSpPr>
          <p:cNvPr id="3" name="Content Placeholder 2"/>
          <p:cNvSpPr>
            <a:spLocks noGrp="1"/>
          </p:cNvSpPr>
          <p:nvPr>
            <p:ph idx="1"/>
          </p:nvPr>
        </p:nvSpPr>
        <p:spPr>
          <a:xfrm>
            <a:off x="825501" y="1766346"/>
            <a:ext cx="7187005" cy="4171875"/>
          </a:xfrm>
        </p:spPr>
        <p:txBody>
          <a:bodyPr>
            <a:normAutofit fontScale="92500" lnSpcReduction="10000"/>
          </a:bodyPr>
          <a:lstStyle/>
          <a:p>
            <a:pPr marL="514350" indent="-514350">
              <a:buFont typeface="+mj-lt"/>
              <a:buAutoNum type="arabicPeriod"/>
            </a:pPr>
            <a:r>
              <a:rPr lang="en-US" dirty="0"/>
              <a:t>Age</a:t>
            </a:r>
          </a:p>
          <a:p>
            <a:pPr marL="514350" indent="-514350">
              <a:buFont typeface="+mj-lt"/>
              <a:buAutoNum type="arabicPeriod"/>
            </a:pPr>
            <a:r>
              <a:rPr lang="en-US" dirty="0"/>
              <a:t>Disability</a:t>
            </a:r>
          </a:p>
          <a:p>
            <a:pPr marL="514350" indent="-514350">
              <a:buFont typeface="+mj-lt"/>
              <a:buAutoNum type="arabicPeriod"/>
            </a:pPr>
            <a:r>
              <a:rPr lang="en-US" dirty="0"/>
              <a:t>Gender reassignment</a:t>
            </a:r>
          </a:p>
          <a:p>
            <a:pPr marL="514350" indent="-514350">
              <a:buFont typeface="+mj-lt"/>
              <a:buAutoNum type="arabicPeriod"/>
            </a:pPr>
            <a:r>
              <a:rPr lang="en-US" dirty="0"/>
              <a:t>Marriage and civil partnership</a:t>
            </a:r>
          </a:p>
          <a:p>
            <a:pPr marL="514350" indent="-514350">
              <a:buFont typeface="+mj-lt"/>
              <a:buAutoNum type="arabicPeriod"/>
            </a:pPr>
            <a:r>
              <a:rPr lang="en-US" dirty="0"/>
              <a:t>Pregnancy and maternity </a:t>
            </a:r>
          </a:p>
          <a:p>
            <a:pPr marL="514350" indent="-514350">
              <a:buFont typeface="+mj-lt"/>
              <a:buAutoNum type="arabicPeriod"/>
            </a:pPr>
            <a:r>
              <a:rPr lang="en-US" dirty="0"/>
              <a:t>Race </a:t>
            </a:r>
          </a:p>
          <a:p>
            <a:pPr marL="514350" indent="-514350">
              <a:buFont typeface="+mj-lt"/>
              <a:buAutoNum type="arabicPeriod"/>
            </a:pPr>
            <a:r>
              <a:rPr lang="en-US" dirty="0"/>
              <a:t>Religion or belief </a:t>
            </a:r>
          </a:p>
          <a:p>
            <a:pPr marL="514350" indent="-514350">
              <a:buFont typeface="+mj-lt"/>
              <a:buAutoNum type="arabicPeriod"/>
            </a:pPr>
            <a:r>
              <a:rPr lang="en-US" dirty="0"/>
              <a:t>Sex</a:t>
            </a:r>
          </a:p>
          <a:p>
            <a:pPr marL="514350" indent="-514350">
              <a:buFont typeface="+mj-lt"/>
              <a:buAutoNum type="arabicPeriod"/>
            </a:pPr>
            <a:r>
              <a:rPr lang="en-US" dirty="0"/>
              <a:t>Sexual orientation</a:t>
            </a:r>
          </a:p>
          <a:p>
            <a:endParaRPr lang="en-US" dirty="0"/>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8"/>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Tree>
    <p:extLst>
      <p:ext uri="{BB962C8B-B14F-4D97-AF65-F5344CB8AC3E}">
        <p14:creationId xmlns:p14="http://schemas.microsoft.com/office/powerpoint/2010/main" val="17911378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645</TotalTime>
  <Words>2530</Words>
  <Application>Microsoft Macintosh PowerPoint</Application>
  <PresentationFormat>Widescreen</PresentationFormat>
  <Paragraphs>196</Paragraphs>
  <Slides>21</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Equality and Bias</vt:lpstr>
      <vt:lpstr>Objectives</vt:lpstr>
      <vt:lpstr>The History of Independent Custody Visiting and Equality</vt:lpstr>
      <vt:lpstr>The History of Independent Custody Visiting and Equality</vt:lpstr>
      <vt:lpstr>Exercise </vt:lpstr>
      <vt:lpstr>The Equality Act 2010</vt:lpstr>
      <vt:lpstr>The Equality Act 2010 – a positive duty</vt:lpstr>
      <vt:lpstr>What are the protected characteristics?</vt:lpstr>
      <vt:lpstr>Exercise – how might each group be affected by the custody environment?</vt:lpstr>
      <vt:lpstr>What should ICVs look for in terms of equalities? Some examples</vt:lpstr>
      <vt:lpstr>What should ICVs look for in terms of equalities – some examples – continued </vt:lpstr>
      <vt:lpstr>General equalities ethos for ICVs </vt:lpstr>
      <vt:lpstr>Quiz</vt:lpstr>
      <vt:lpstr>Quiz - Answers</vt:lpstr>
      <vt:lpstr>What is Unconscious Bias? </vt:lpstr>
      <vt:lpstr>Two types of Unconscious Bias</vt:lpstr>
      <vt:lpstr>Exercise</vt:lpstr>
      <vt:lpstr>The Halo &amp; Horns Effect</vt:lpstr>
      <vt:lpstr>Unconscious Bias - Triggers &amp; Solutions</vt:lpstr>
      <vt:lpstr>Objectives – a recap</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Sherry Ralph</dc:creator>
  <cp:lastModifiedBy>Sherry Ralph</cp:lastModifiedBy>
  <cp:revision>80</cp:revision>
  <dcterms:created xsi:type="dcterms:W3CDTF">2017-07-11T13:00:39Z</dcterms:created>
  <dcterms:modified xsi:type="dcterms:W3CDTF">2019-06-07T10:15:35Z</dcterms:modified>
</cp:coreProperties>
</file>