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7"/>
  </p:notesMasterIdLst>
  <p:sldIdLst>
    <p:sldId id="263" r:id="rId2"/>
    <p:sldId id="269" r:id="rId3"/>
    <p:sldId id="290" r:id="rId4"/>
    <p:sldId id="306" r:id="rId5"/>
    <p:sldId id="307" r:id="rId6"/>
    <p:sldId id="308" r:id="rId7"/>
    <p:sldId id="309" r:id="rId8"/>
    <p:sldId id="310" r:id="rId9"/>
    <p:sldId id="311" r:id="rId10"/>
    <p:sldId id="312" r:id="rId11"/>
    <p:sldId id="313" r:id="rId12"/>
    <p:sldId id="314" r:id="rId13"/>
    <p:sldId id="315" r:id="rId14"/>
    <p:sldId id="305"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92"/>
    <p:restoredTop sz="92344"/>
  </p:normalViewPr>
  <p:slideViewPr>
    <p:cSldViewPr snapToGrid="0" snapToObjects="1">
      <p:cViewPr varScale="1">
        <p:scale>
          <a:sx n="102" d="100"/>
          <a:sy n="102" d="100"/>
        </p:scale>
        <p:origin x="1240" y="168"/>
      </p:cViewPr>
      <p:guideLst>
        <p:guide orient="horz" pos="2160"/>
        <p:guide pos="3840"/>
      </p:guideLst>
    </p:cSldViewPr>
  </p:slideViewPr>
  <p:notesTextViewPr>
    <p:cViewPr>
      <p:scale>
        <a:sx n="1" d="1"/>
        <a:sy n="1" d="1"/>
      </p:scale>
      <p:origin x="0" y="-16"/>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4/16/20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is a slide for you to add local context if you would like to do so.</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17228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This is an opportunity for you to talk to your ICVs about how the</a:t>
            </a:r>
            <a:r>
              <a:rPr lang="en-US" baseline="0" dirty="0"/>
              <a:t> Concordat will impact their role.  Please ask them for their views and what they feel they contribute.</a:t>
            </a:r>
          </a:p>
          <a:p>
            <a:pPr marL="0" indent="0">
              <a:buNone/>
            </a:pPr>
            <a:r>
              <a:rPr lang="en-US" baseline="0" dirty="0"/>
              <a:t>This slide should check the extent to which they have absorbed the presentation, ensure that ICVs feel valued and that they can help.</a:t>
            </a:r>
            <a:endParaRPr lang="en-US"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994791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slide should conclude the conversation on the impact of ICV with some high level summaries of the advantage that ICVs can bring.</a:t>
            </a:r>
            <a:endParaRPr lang="en-US"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3683090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refer your ICVs to the checklist</a:t>
            </a:r>
            <a:r>
              <a:rPr lang="en-US" baseline="0" dirty="0"/>
              <a:t> to help them with this.  Please go through each point and advise your ICVs accordingly, adapting locally as appropriate. The checklist is also available as a handout for ICVs. </a:t>
            </a:r>
            <a:endParaRPr lang="en-US"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3670483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2442581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a:t>
            </a:r>
            <a:r>
              <a:rPr lang="en-US" baseline="0" dirty="0"/>
              <a:t> slide to take questions.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13594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the learning objectives for you</a:t>
            </a:r>
            <a:r>
              <a:rPr lang="en-US" baseline="0" dirty="0"/>
              <a:t> ICVs within the Bitesize training session.  Use this slide to introduce the training to your ICVs.</a:t>
            </a:r>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slide gives a very brief overview of what the Concordat actually is.</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399629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a:t>
            </a:r>
            <a:r>
              <a:rPr lang="en-US" baseline="0" dirty="0"/>
              <a:t> training should open with a discussion on children in custody.</a:t>
            </a:r>
          </a:p>
          <a:p>
            <a:pPr marL="0" indent="0">
              <a:buNone/>
            </a:pPr>
            <a:r>
              <a:rPr lang="en-US" baseline="0" dirty="0"/>
              <a:t>What are your ICVs experiences of visiting children in custody?  Do they tend to have any particular needs?</a:t>
            </a:r>
          </a:p>
          <a:p>
            <a:pPr marL="0" indent="0">
              <a:buNone/>
            </a:pPr>
            <a:r>
              <a:rPr lang="en-US" baseline="0" dirty="0"/>
              <a:t>Ask why children may be particularly vulnerable in custody?  Note child’s age and the circumstances that bring them into custody.  </a:t>
            </a:r>
          </a:p>
          <a:p>
            <a:pPr marL="0" indent="0">
              <a:buNone/>
            </a:pPr>
            <a:r>
              <a:rPr lang="en-US" baseline="0" dirty="0"/>
              <a:t>Please note, children includes anyone aged 17 or younger.</a:t>
            </a:r>
            <a:endParaRPr lang="en-US"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599756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Please note that the Concordat does not extend any powers, it simply acknowledges the law that is already in place, namely:</a:t>
            </a:r>
          </a:p>
          <a:p>
            <a:pPr marL="0" indent="0">
              <a:buNone/>
            </a:pPr>
            <a:r>
              <a:rPr lang="en-US" baseline="0" dirty="0"/>
              <a:t>Children who have been charged and refused bail must be transferred to the care of the Local Authority. NOTE: In the pack there is a process chart for children in custody, taken from the Concordat which schemes might wish to hand out to ICVs at this point, or after the session as a reference document.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227102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This slide contains an overview of the primary aims of the Concordat, acknowledging that police custody is not appropriate for children.  </a:t>
            </a:r>
          </a:p>
          <a:p>
            <a:pPr marL="0" indent="0">
              <a:buNone/>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3113214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a:t>Please note that </a:t>
            </a:r>
            <a:r>
              <a:rPr lang="en-GB" sz="7200" dirty="0">
                <a:solidFill>
                  <a:schemeClr val="accent2">
                    <a:lumMod val="75000"/>
                  </a:schemeClr>
                </a:solidFill>
              </a:rPr>
              <a:t>PACE is very specific as to what grounds must be met in order for a custody officer to request secure accommodation.</a:t>
            </a:r>
            <a:r>
              <a:rPr lang="en-US" sz="1200" baseline="0" dirty="0">
                <a:solidFill>
                  <a:schemeClr val="tx1"/>
                </a:solidFill>
              </a:rPr>
              <a:t> This is a very high bar and should be noted as such.</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endParaRP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190896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slide wraps up the final relevant parts of the overview.</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322607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Inspection reports always report on data for children held in custody, the number of requests for secure and non secure accommodation made, and the number of requests which were successful or otherwise. Inspections will always comment on children in custody. You can find inspection reports https://</a:t>
            </a:r>
            <a:r>
              <a:rPr lang="en-US" baseline="0" dirty="0" err="1"/>
              <a:t>www.justiceinspectorates.gov.uk</a:t>
            </a:r>
            <a:r>
              <a:rPr lang="en-US" baseline="0" dirty="0"/>
              <a:t>/</a:t>
            </a:r>
            <a:r>
              <a:rPr lang="en-US" baseline="0" dirty="0" err="1"/>
              <a:t>hmiprisons</a:t>
            </a:r>
            <a:r>
              <a:rPr lang="en-US" baseline="0" dirty="0"/>
              <a:t>/</a:t>
            </a:r>
            <a:r>
              <a:rPr lang="en-US" baseline="0" dirty="0" err="1"/>
              <a:t>inspections?s&amp;prison-inspection-type</a:t>
            </a:r>
            <a:r>
              <a:rPr lang="en-US" baseline="0" dirty="0"/>
              <a:t>=police-cell-inspections </a:t>
            </a:r>
          </a:p>
          <a:p>
            <a:r>
              <a:rPr lang="en-US" baseline="0" dirty="0"/>
              <a:t>In each report, arrangements for children are considered in Section 4 of the report. </a:t>
            </a:r>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32965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4/16/20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4/16/20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4/16/20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4/16/20</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4/16/20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3171"/>
            <a:ext cx="10515600" cy="2898775"/>
          </a:xfrm>
        </p:spPr>
        <p:txBody>
          <a:bodyPr>
            <a:normAutofit/>
          </a:bodyPr>
          <a:lstStyle/>
          <a:p>
            <a:br>
              <a:rPr lang="en-US" sz="6000" b="1" spc="-1" dirty="0">
                <a:solidFill>
                  <a:srgbClr val="000000"/>
                </a:solidFill>
                <a:latin typeface="+mn-lt"/>
              </a:rPr>
            </a:br>
            <a:br>
              <a:rPr lang="en-US" sz="6000" b="1" spc="-1" dirty="0">
                <a:solidFill>
                  <a:srgbClr val="000000"/>
                </a:solidFill>
                <a:latin typeface="+mn-lt"/>
              </a:rPr>
            </a:br>
            <a:endParaRPr lang="en-US" sz="6000" spc="-1" dirty="0">
              <a:solidFill>
                <a:srgbClr val="000000"/>
              </a:solidFill>
              <a:latin typeface="+mn-lt"/>
            </a:endParaRPr>
          </a:p>
        </p:txBody>
      </p:sp>
      <p:sp>
        <p:nvSpPr>
          <p:cNvPr id="3" name="Content Placeholder 2"/>
          <p:cNvSpPr>
            <a:spLocks noGrp="1"/>
          </p:cNvSpPr>
          <p:nvPr>
            <p:ph idx="1"/>
          </p:nvPr>
        </p:nvSpPr>
        <p:spPr>
          <a:xfrm>
            <a:off x="838200" y="5063475"/>
            <a:ext cx="7164509" cy="791734"/>
          </a:xfrm>
        </p:spPr>
        <p:txBody>
          <a:bodyPr>
            <a:noAutofit/>
          </a:bodyPr>
          <a:lstStyle/>
          <a:p>
            <a:pPr marL="0" indent="0">
              <a:buNone/>
            </a:pPr>
            <a:r>
              <a:rPr lang="en-US" sz="3200" dirty="0"/>
              <a:t>Bitesize training for ICVs</a:t>
            </a:r>
          </a:p>
          <a:p>
            <a:pPr marL="0" indent="0">
              <a:buNone/>
            </a:pPr>
            <a:r>
              <a:rPr lang="en-US" sz="3200" dirty="0"/>
              <a:t>Updated April 2020</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580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sp>
        <p:nvSpPr>
          <p:cNvPr id="4" name="Rectangle 3">
            <a:extLst>
              <a:ext uri="{FF2B5EF4-FFF2-40B4-BE49-F238E27FC236}">
                <a16:creationId xmlns:a16="http://schemas.microsoft.com/office/drawing/2014/main" id="{C85A0B73-A026-F84C-9E72-C7AF5B03FF98}"/>
              </a:ext>
            </a:extLst>
          </p:cNvPr>
          <p:cNvSpPr/>
          <p:nvPr/>
        </p:nvSpPr>
        <p:spPr>
          <a:xfrm>
            <a:off x="1453017" y="1604167"/>
            <a:ext cx="8580329" cy="3108543"/>
          </a:xfrm>
          <a:prstGeom prst="rect">
            <a:avLst/>
          </a:prstGeom>
        </p:spPr>
        <p:txBody>
          <a:bodyPr wrap="square">
            <a:spAutoFit/>
          </a:bodyPr>
          <a:lstStyle/>
          <a:p>
            <a:pPr algn="ctr"/>
            <a:r>
              <a:rPr lang="en-US" sz="6600" b="1" dirty="0"/>
              <a:t>Concordat on Children in Custody </a:t>
            </a:r>
            <a:br>
              <a:rPr lang="en-US" sz="4400" b="1" dirty="0"/>
            </a:br>
            <a:br>
              <a:rPr lang="en-US" sz="2000" b="1" dirty="0"/>
            </a:br>
            <a:endParaRPr lang="en-US" sz="4400" dirty="0"/>
          </a:p>
        </p:txBody>
      </p:sp>
    </p:spTree>
    <p:extLst>
      <p:ext uri="{BB962C8B-B14F-4D97-AF65-F5344CB8AC3E}">
        <p14:creationId xmlns:p14="http://schemas.microsoft.com/office/powerpoint/2010/main" val="113751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2122263"/>
            <a:ext cx="9123759" cy="4862305"/>
          </a:xfrm>
        </p:spPr>
        <p:txBody>
          <a:bodyPr>
            <a:normAutofit/>
          </a:bodyPr>
          <a:lstStyle/>
          <a:p>
            <a:r>
              <a:rPr lang="en-US" dirty="0">
                <a:solidFill>
                  <a:srgbClr val="FF0000"/>
                </a:solidFill>
                <a:latin typeface="Century Gothic" panose="020B0502020202020204" pitchFamily="34" charset="0"/>
                <a:cs typeface="Tahoma" pitchFamily="34" charset="0"/>
              </a:rPr>
              <a:t>Consider adding data on custody in your area, e.g.</a:t>
            </a:r>
          </a:p>
          <a:p>
            <a:pPr lvl="1"/>
            <a:r>
              <a:rPr lang="en-US" dirty="0">
                <a:solidFill>
                  <a:srgbClr val="FF0000"/>
                </a:solidFill>
                <a:latin typeface="Century Gothic" panose="020B0502020202020204" pitchFamily="34" charset="0"/>
                <a:cs typeface="Tahoma" pitchFamily="34" charset="0"/>
              </a:rPr>
              <a:t>How many children detained overnight.</a:t>
            </a:r>
          </a:p>
          <a:p>
            <a:pPr lvl="1"/>
            <a:r>
              <a:rPr lang="en-US" dirty="0">
                <a:solidFill>
                  <a:srgbClr val="FF0000"/>
                </a:solidFill>
                <a:latin typeface="Century Gothic" panose="020B0502020202020204" pitchFamily="34" charset="0"/>
                <a:cs typeface="Tahoma" pitchFamily="34" charset="0"/>
              </a:rPr>
              <a:t>Number of secure / non-secure requests for accommodation made to local authority(</a:t>
            </a:r>
            <a:r>
              <a:rPr lang="en-US" dirty="0" err="1">
                <a:solidFill>
                  <a:srgbClr val="FF0000"/>
                </a:solidFill>
                <a:latin typeface="Century Gothic" panose="020B0502020202020204" pitchFamily="34" charset="0"/>
                <a:cs typeface="Tahoma" pitchFamily="34" charset="0"/>
              </a:rPr>
              <a:t>ies</a:t>
            </a:r>
            <a:r>
              <a:rPr lang="en-US" dirty="0">
                <a:solidFill>
                  <a:srgbClr val="FF0000"/>
                </a:solidFill>
                <a:latin typeface="Century Gothic" panose="020B0502020202020204" pitchFamily="34" charset="0"/>
                <a:cs typeface="Tahoma" pitchFamily="34" charset="0"/>
              </a:rPr>
              <a:t>).</a:t>
            </a:r>
          </a:p>
          <a:p>
            <a:pPr lvl="1"/>
            <a:r>
              <a:rPr lang="en-US" dirty="0">
                <a:solidFill>
                  <a:srgbClr val="FF0000"/>
                </a:solidFill>
                <a:latin typeface="Century Gothic" panose="020B0502020202020204" pitchFamily="34" charset="0"/>
                <a:cs typeface="Tahoma" pitchFamily="34" charset="0"/>
              </a:rPr>
              <a:t>How successful the local authority(</a:t>
            </a:r>
            <a:r>
              <a:rPr lang="en-US" dirty="0" err="1">
                <a:solidFill>
                  <a:srgbClr val="FF0000"/>
                </a:solidFill>
                <a:latin typeface="Century Gothic" panose="020B0502020202020204" pitchFamily="34" charset="0"/>
                <a:cs typeface="Tahoma" pitchFamily="34" charset="0"/>
              </a:rPr>
              <a:t>ies</a:t>
            </a:r>
            <a:r>
              <a:rPr lang="en-US" dirty="0">
                <a:solidFill>
                  <a:srgbClr val="FF0000"/>
                </a:solidFill>
                <a:latin typeface="Century Gothic" panose="020B0502020202020204" pitchFamily="34" charset="0"/>
                <a:cs typeface="Tahoma" pitchFamily="34" charset="0"/>
              </a:rPr>
              <a:t>) are at providing accommodation.</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437104"/>
            <a:ext cx="10860088" cy="1008063"/>
          </a:xfrm>
          <a:prstGeom prst="rect">
            <a:avLst/>
          </a:prstGeom>
          <a:noFill/>
          <a:ln>
            <a:noFill/>
          </a:ln>
        </p:spPr>
        <p:txBody>
          <a:bodyPr anchor="ctr">
            <a:normAutofit/>
          </a:bodyPr>
          <a:lstStyle/>
          <a:p>
            <a:r>
              <a:rPr lang="en-US" sz="3600" b="1" dirty="0"/>
              <a:t>Local context</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361166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1527771" y="2354387"/>
            <a:ext cx="9123759" cy="1084400"/>
          </a:xfrm>
        </p:spPr>
        <p:txBody>
          <a:bodyPr>
            <a:noAutofit/>
          </a:bodyPr>
          <a:lstStyle/>
          <a:p>
            <a:pPr marL="0" indent="0" algn="ctr">
              <a:buNone/>
            </a:pPr>
            <a:r>
              <a:rPr lang="en-US" sz="4800" b="1" dirty="0"/>
              <a:t>The role of ICVs and the Concordat: A discussion</a:t>
            </a:r>
            <a:endParaRPr lang="en-US" sz="4800" b="1"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0070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57201" y="1893207"/>
            <a:ext cx="9123759" cy="4066518"/>
          </a:xfrm>
        </p:spPr>
        <p:txBody>
          <a:bodyPr>
            <a:normAutofit/>
          </a:bodyPr>
          <a:lstStyle/>
          <a:p>
            <a:r>
              <a:rPr lang="en-US" dirty="0">
                <a:latin typeface="Century Gothic" panose="020B0502020202020204" pitchFamily="34" charset="0"/>
              </a:rPr>
              <a:t>Please see the checklist on how you can get involved and respond.</a:t>
            </a:r>
          </a:p>
          <a:p>
            <a:endParaRPr lang="en-US" dirty="0">
              <a:latin typeface="Century Gothic" panose="020B0502020202020204" pitchFamily="34" charset="0"/>
            </a:endParaRPr>
          </a:p>
          <a:p>
            <a:r>
              <a:rPr lang="en-US" dirty="0">
                <a:latin typeface="Century Gothic" panose="020B0502020202020204" pitchFamily="34" charset="0"/>
              </a:rPr>
              <a:t>Feedback used to hold Chief Constables to account and lead partnership discussions.</a:t>
            </a:r>
          </a:p>
          <a:p>
            <a:endParaRPr lang="en-US" dirty="0">
              <a:latin typeface="Century Gothic" panose="020B0502020202020204" pitchFamily="34" charset="0"/>
            </a:endParaRPr>
          </a:p>
          <a:p>
            <a:r>
              <a:rPr lang="en-US" dirty="0">
                <a:latin typeface="Century Gothic" panose="020B0502020202020204" pitchFamily="34" charset="0"/>
              </a:rPr>
              <a:t>Helping to keep vulnerable people out of custody and uphold legislation.</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530067"/>
            <a:ext cx="10860088" cy="1008063"/>
          </a:xfrm>
          <a:prstGeom prst="rect">
            <a:avLst/>
          </a:prstGeom>
          <a:noFill/>
          <a:ln>
            <a:noFill/>
          </a:ln>
        </p:spPr>
        <p:txBody>
          <a:bodyPr anchor="ctr">
            <a:normAutofit/>
          </a:bodyPr>
          <a:lstStyle/>
          <a:p>
            <a:r>
              <a:rPr lang="en-US" sz="4000" b="1" dirty="0"/>
              <a:t>How you can respond:</a:t>
            </a:r>
            <a:endParaRPr lang="en-US" sz="4000" b="1" strike="noStrike" spc="-1" dirty="0">
              <a:solidFill>
                <a:srgbClr val="000000"/>
              </a:solidFill>
              <a:latin typeface="+mn-lt"/>
            </a:endParaRPr>
          </a:p>
        </p:txBody>
      </p:sp>
    </p:spTree>
    <p:extLst>
      <p:ext uri="{BB962C8B-B14F-4D97-AF65-F5344CB8AC3E}">
        <p14:creationId xmlns:p14="http://schemas.microsoft.com/office/powerpoint/2010/main" val="81563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831642"/>
            <a:ext cx="9123759" cy="4862305"/>
          </a:xfrm>
        </p:spPr>
        <p:txBody>
          <a:bodyPr>
            <a:normAutofit/>
          </a:bodyPr>
          <a:lstStyle/>
          <a:p>
            <a:r>
              <a:rPr lang="en-US" sz="2600" dirty="0">
                <a:latin typeface="Century Gothic" panose="020B0502020202020204" pitchFamily="34" charset="0"/>
              </a:rPr>
              <a:t>Treat children as vulnerable – note number in custody</a:t>
            </a:r>
          </a:p>
          <a:p>
            <a:r>
              <a:rPr lang="en-US" sz="2600" dirty="0">
                <a:latin typeface="Century Gothic" panose="020B0502020202020204" pitchFamily="34" charset="0"/>
              </a:rPr>
              <a:t>Consider </a:t>
            </a:r>
            <a:r>
              <a:rPr lang="en-US" sz="2600" dirty="0" err="1">
                <a:latin typeface="Century Gothic" panose="020B0502020202020204" pitchFamily="34" charset="0"/>
              </a:rPr>
              <a:t>prioritising</a:t>
            </a:r>
            <a:r>
              <a:rPr lang="en-US" sz="2600" dirty="0">
                <a:latin typeface="Century Gothic" panose="020B0502020202020204" pitchFamily="34" charset="0"/>
              </a:rPr>
              <a:t> visits to them</a:t>
            </a:r>
          </a:p>
          <a:p>
            <a:r>
              <a:rPr lang="en-US" sz="2600" dirty="0">
                <a:latin typeface="Century Gothic" panose="020B0502020202020204" pitchFamily="34" charset="0"/>
              </a:rPr>
              <a:t>Check rights &amp; entitlements as normal</a:t>
            </a:r>
          </a:p>
          <a:p>
            <a:r>
              <a:rPr lang="en-US" sz="2600" dirty="0">
                <a:latin typeface="Century Gothic" panose="020B0502020202020204" pitchFamily="34" charset="0"/>
              </a:rPr>
              <a:t>Check on Appropriate Adult provision</a:t>
            </a:r>
          </a:p>
          <a:p>
            <a:r>
              <a:rPr lang="en-US" sz="2600" dirty="0">
                <a:latin typeface="Century Gothic" panose="020B0502020202020204" pitchFamily="34" charset="0"/>
              </a:rPr>
              <a:t>If child has been charged:</a:t>
            </a:r>
          </a:p>
          <a:p>
            <a:pPr lvl="1"/>
            <a:r>
              <a:rPr lang="en-US" sz="2600" dirty="0">
                <a:latin typeface="Century Gothic" panose="020B0502020202020204" pitchFamily="34" charset="0"/>
              </a:rPr>
              <a:t>Why are they still in custody?</a:t>
            </a:r>
          </a:p>
          <a:p>
            <a:pPr lvl="1"/>
            <a:r>
              <a:rPr lang="en-US" sz="2600" dirty="0">
                <a:latin typeface="Century Gothic" panose="020B0502020202020204" pitchFamily="34" charset="0"/>
              </a:rPr>
              <a:t>How long and what time e.g. day/night?</a:t>
            </a:r>
          </a:p>
          <a:p>
            <a:r>
              <a:rPr lang="en-US" sz="2600" dirty="0">
                <a:latin typeface="Century Gothic" panose="020B0502020202020204" pitchFamily="34" charset="0"/>
              </a:rPr>
              <a:t>Check custody record, with permission</a:t>
            </a:r>
          </a:p>
          <a:p>
            <a:r>
              <a:rPr lang="en-US" sz="2600" dirty="0">
                <a:latin typeface="Century Gothic" panose="020B0502020202020204" pitchFamily="34" charset="0"/>
              </a:rPr>
              <a:t>Record in your report</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437104"/>
            <a:ext cx="10860088" cy="1008063"/>
          </a:xfrm>
          <a:prstGeom prst="rect">
            <a:avLst/>
          </a:prstGeom>
          <a:noFill/>
          <a:ln>
            <a:noFill/>
          </a:ln>
        </p:spPr>
        <p:txBody>
          <a:bodyPr anchor="ctr">
            <a:normAutofit/>
          </a:bodyPr>
          <a:lstStyle/>
          <a:p>
            <a:r>
              <a:rPr lang="en-US" sz="3600" b="1" dirty="0"/>
              <a:t>How ICVs can respond – a checklist</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135152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35" y="303549"/>
            <a:ext cx="10515600" cy="1319138"/>
          </a:xfrm>
        </p:spPr>
        <p:txBody>
          <a:bodyPr>
            <a:normAutofit/>
          </a:bodyPr>
          <a:lstStyle/>
          <a:p>
            <a:r>
              <a:rPr lang="en-US" sz="4000" b="1" dirty="0"/>
              <a:t>Objectives – a recap</a:t>
            </a:r>
          </a:p>
        </p:txBody>
      </p:sp>
      <p:sp>
        <p:nvSpPr>
          <p:cNvPr id="3" name="Content Placeholder 2"/>
          <p:cNvSpPr>
            <a:spLocks noGrp="1"/>
          </p:cNvSpPr>
          <p:nvPr>
            <p:ph idx="1"/>
          </p:nvPr>
        </p:nvSpPr>
        <p:spPr>
          <a:xfrm>
            <a:off x="544335" y="1683941"/>
            <a:ext cx="8582977" cy="4314513"/>
          </a:xfrm>
        </p:spPr>
        <p:txBody>
          <a:bodyPr>
            <a:noAutofit/>
          </a:bodyPr>
          <a:lstStyle/>
          <a:p>
            <a:pPr marL="525780" indent="-457200">
              <a:buFont typeface="+mj-lt"/>
              <a:buAutoNum type="arabicPeriod"/>
            </a:pPr>
            <a:r>
              <a:rPr lang="en-US" dirty="0">
                <a:latin typeface="Century Gothic" panose="020B0502020202020204" pitchFamily="34" charset="0"/>
              </a:rPr>
              <a:t>To provide an overview of the Concordat on Children in Custody.</a:t>
            </a:r>
          </a:p>
          <a:p>
            <a:pPr marL="525780" indent="-457200">
              <a:buFont typeface="+mj-lt"/>
              <a:buAutoNum type="arabicPeriod"/>
            </a:pPr>
            <a:endParaRPr lang="en-US" dirty="0">
              <a:latin typeface="Century Gothic" panose="020B0502020202020204" pitchFamily="34" charset="0"/>
            </a:endParaRPr>
          </a:p>
          <a:p>
            <a:pPr marL="525780" indent="-457200">
              <a:buFont typeface="+mj-lt"/>
              <a:buAutoNum type="arabicPeriod"/>
            </a:pPr>
            <a:r>
              <a:rPr lang="en-US" dirty="0">
                <a:latin typeface="Century Gothic" panose="020B0502020202020204" pitchFamily="34" charset="0"/>
              </a:rPr>
              <a:t>To understand how the Concordat affects the role of the ICV.</a:t>
            </a:r>
          </a:p>
          <a:p>
            <a:pPr marL="525780" indent="-457200">
              <a:buFont typeface="+mj-lt"/>
              <a:buAutoNum type="arabicPeriod"/>
            </a:pPr>
            <a:endParaRPr lang="en-US" dirty="0">
              <a:latin typeface="Century Gothic" panose="020B0502020202020204" pitchFamily="34" charset="0"/>
            </a:endParaRPr>
          </a:p>
          <a:p>
            <a:pPr marL="525780" indent="-457200">
              <a:buFont typeface="+mj-lt"/>
              <a:buAutoNum type="arabicPeriod"/>
            </a:pPr>
            <a:r>
              <a:rPr lang="en-US" dirty="0">
                <a:latin typeface="Century Gothic" panose="020B0502020202020204" pitchFamily="34" charset="0"/>
              </a:rPr>
              <a:t>To understand how you should respond when custody visiting.</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85683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1" y="1634265"/>
            <a:ext cx="8189407" cy="4293199"/>
          </a:xfrm>
        </p:spPr>
        <p:txBody>
          <a:bodyPr>
            <a:normAutofit/>
          </a:bodyPr>
          <a:lstStyle/>
          <a:p>
            <a:pPr fontAlgn="auto"/>
            <a:endParaRPr lang="en-US" dirty="0"/>
          </a:p>
          <a:p>
            <a:pPr marL="0" indent="0" fontAlgn="auto">
              <a:buNone/>
            </a:pPr>
            <a:endParaRPr lang="en-US" dirty="0"/>
          </a:p>
          <a:p>
            <a:pPr marL="0" indent="0" algn="ctr" fontAlgn="auto">
              <a:buNone/>
            </a:pPr>
            <a:r>
              <a:rPr lang="en-US" sz="4000" dirty="0"/>
              <a:t>Any questions? </a:t>
            </a:r>
            <a:endParaRPr lang="en-US" sz="40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92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35" y="233202"/>
            <a:ext cx="10515600" cy="1319138"/>
          </a:xfrm>
        </p:spPr>
        <p:txBody>
          <a:bodyPr>
            <a:normAutofit/>
          </a:bodyPr>
          <a:lstStyle/>
          <a:p>
            <a:r>
              <a:rPr lang="en-US" sz="4000" b="1" dirty="0">
                <a:latin typeface="+mn-lt"/>
              </a:rPr>
              <a:t>Objectives</a:t>
            </a:r>
          </a:p>
        </p:txBody>
      </p:sp>
      <p:sp>
        <p:nvSpPr>
          <p:cNvPr id="3" name="Content Placeholder 2"/>
          <p:cNvSpPr>
            <a:spLocks noGrp="1"/>
          </p:cNvSpPr>
          <p:nvPr>
            <p:ph idx="1"/>
          </p:nvPr>
        </p:nvSpPr>
        <p:spPr>
          <a:xfrm>
            <a:off x="544335" y="1552340"/>
            <a:ext cx="8582977" cy="4314513"/>
          </a:xfrm>
        </p:spPr>
        <p:txBody>
          <a:bodyPr>
            <a:noAutofit/>
          </a:bodyPr>
          <a:lstStyle/>
          <a:p>
            <a:pPr marL="525780" indent="-457200">
              <a:buFont typeface="+mj-lt"/>
              <a:buAutoNum type="arabicPeriod"/>
            </a:pPr>
            <a:r>
              <a:rPr lang="en-US" dirty="0"/>
              <a:t>To provide an overview of the Concordat on Children in Custody.</a:t>
            </a:r>
          </a:p>
          <a:p>
            <a:pPr marL="525780" indent="-457200">
              <a:buFont typeface="+mj-lt"/>
              <a:buAutoNum type="arabicPeriod"/>
            </a:pPr>
            <a:endParaRPr lang="en-US" dirty="0"/>
          </a:p>
          <a:p>
            <a:pPr marL="525780" indent="-457200">
              <a:buFont typeface="+mj-lt"/>
              <a:buAutoNum type="arabicPeriod"/>
            </a:pPr>
            <a:r>
              <a:rPr lang="en-US" dirty="0"/>
              <a:t>To understand how the Concordat affects the role of the ICV.</a:t>
            </a:r>
          </a:p>
          <a:p>
            <a:pPr marL="525780" indent="-457200">
              <a:buFont typeface="+mj-lt"/>
              <a:buAutoNum type="arabicPeriod"/>
            </a:pPr>
            <a:endParaRPr lang="en-US" dirty="0"/>
          </a:p>
          <a:p>
            <a:pPr marL="525780" indent="-457200">
              <a:buFont typeface="+mj-lt"/>
              <a:buAutoNum type="arabicPeriod"/>
            </a:pPr>
            <a:r>
              <a:rPr lang="en-US" dirty="0"/>
              <a:t>To understand how you should respond when custody visiting.</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61723" y="1495313"/>
            <a:ext cx="9123759" cy="4862305"/>
          </a:xfrm>
        </p:spPr>
        <p:txBody>
          <a:bodyPr>
            <a:normAutofit/>
          </a:bodyPr>
          <a:lstStyle/>
          <a:p>
            <a:r>
              <a:rPr lang="en-US" dirty="0">
                <a:latin typeface="Century Gothic" panose="020B0502020202020204" pitchFamily="34" charset="0"/>
                <a:cs typeface="Tahoma" pitchFamily="34" charset="0"/>
              </a:rPr>
              <a:t>The Concordat is a Home Office document from 2017 that clarifies the roles and responsibilities of all agencies involved with Children in Police Custody.</a:t>
            </a:r>
          </a:p>
          <a:p>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The report particularly focuses on the issue of children being detained in Police cells after charge.</a:t>
            </a:r>
          </a:p>
          <a:p>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Children should not be kept in police cells overnight.</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84240"/>
            <a:ext cx="10860088" cy="1008063"/>
          </a:xfrm>
          <a:prstGeom prst="rect">
            <a:avLst/>
          </a:prstGeom>
          <a:noFill/>
          <a:ln>
            <a:noFill/>
          </a:ln>
        </p:spPr>
        <p:txBody>
          <a:bodyPr anchor="ctr">
            <a:normAutofit/>
          </a:bodyPr>
          <a:lstStyle/>
          <a:p>
            <a:r>
              <a:rPr lang="en-US" sz="3600" b="1" dirty="0"/>
              <a:t>The Concordat on Children in Custody – an overview</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215799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1534120" y="1679947"/>
            <a:ext cx="9123759" cy="896510"/>
          </a:xfrm>
        </p:spPr>
        <p:txBody>
          <a:bodyPr>
            <a:noAutofit/>
          </a:bodyPr>
          <a:lstStyle/>
          <a:p>
            <a:pPr marL="0" indent="0" algn="ctr">
              <a:buNone/>
            </a:pPr>
            <a:r>
              <a:rPr lang="en-US" sz="8000" dirty="0"/>
              <a:t>Children in custody: A discussion</a:t>
            </a:r>
            <a:endParaRPr lang="en-US" sz="8000"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336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720248" y="2155406"/>
            <a:ext cx="9123759" cy="4862305"/>
          </a:xfrm>
        </p:spPr>
        <p:txBody>
          <a:bodyPr>
            <a:normAutofit/>
          </a:bodyPr>
          <a:lstStyle/>
          <a:p>
            <a:r>
              <a:rPr lang="en-US" dirty="0">
                <a:latin typeface="Century Gothic" panose="020B0502020202020204" pitchFamily="34" charset="0"/>
                <a:cs typeface="Tahoma" pitchFamily="34" charset="0"/>
              </a:rPr>
              <a:t>Police cells are not suitable for children.</a:t>
            </a:r>
          </a:p>
          <a:p>
            <a:pPr marL="68580" indent="0">
              <a:buNone/>
            </a:pPr>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PACE 1984 / Children’s Act 1989 place requirement on police to</a:t>
            </a:r>
            <a:r>
              <a:rPr lang="en-GB" dirty="0">
                <a:latin typeface="Century Gothic" panose="020B0502020202020204" pitchFamily="34" charset="0"/>
              </a:rPr>
              <a:t> transfer of children who have been charged and refused bail, into the care of the Local Authority(LA) and a duty on the Local Authority to accept these transfers.</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588306"/>
            <a:ext cx="10860088" cy="1008063"/>
          </a:xfrm>
          <a:prstGeom prst="rect">
            <a:avLst/>
          </a:prstGeom>
          <a:noFill/>
          <a:ln>
            <a:noFill/>
          </a:ln>
        </p:spPr>
        <p:txBody>
          <a:bodyPr anchor="ctr">
            <a:normAutofit/>
          </a:bodyPr>
          <a:lstStyle/>
          <a:p>
            <a:r>
              <a:rPr lang="en-US" sz="3600" b="1" dirty="0"/>
              <a:t>The Concordat on Children in Custody – an overview</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314370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736129"/>
            <a:ext cx="9123759" cy="4862305"/>
          </a:xfrm>
        </p:spPr>
        <p:txBody>
          <a:bodyPr>
            <a:normAutofit/>
          </a:bodyPr>
          <a:lstStyle/>
          <a:p>
            <a:r>
              <a:rPr lang="en-GB" dirty="0">
                <a:latin typeface="Century Gothic" panose="020B0502020202020204" pitchFamily="34" charset="0"/>
              </a:rPr>
              <a:t>Children who have been charged will be released on bail whenever this is possible.</a:t>
            </a:r>
          </a:p>
          <a:p>
            <a:endParaRPr lang="en-GB" dirty="0">
              <a:latin typeface="Century Gothic" panose="020B0502020202020204" pitchFamily="34" charset="0"/>
            </a:endParaRPr>
          </a:p>
          <a:p>
            <a:r>
              <a:rPr lang="en-GB" dirty="0">
                <a:latin typeface="Century Gothic" panose="020B0502020202020204" pitchFamily="34" charset="0"/>
              </a:rPr>
              <a:t>Children denied bail will be transferred to LA accommodation </a:t>
            </a:r>
            <a:r>
              <a:rPr lang="en-GB" u="sng" dirty="0">
                <a:latin typeface="Century Gothic" panose="020B0502020202020204" pitchFamily="34" charset="0"/>
              </a:rPr>
              <a:t>whenever practicable</a:t>
            </a:r>
            <a:r>
              <a:rPr lang="en-GB" dirty="0">
                <a:latin typeface="Century Gothic" panose="020B0502020202020204" pitchFamily="34" charset="0"/>
              </a:rPr>
              <a:t>.</a:t>
            </a:r>
          </a:p>
          <a:p>
            <a:endParaRPr lang="en-GB" dirty="0">
              <a:latin typeface="Century Gothic" panose="020B0502020202020204" pitchFamily="34" charset="0"/>
            </a:endParaRPr>
          </a:p>
          <a:p>
            <a:pPr lvl="1"/>
            <a:r>
              <a:rPr lang="en-GB" dirty="0">
                <a:latin typeface="Century Gothic" panose="020B0502020202020204" pitchFamily="34" charset="0"/>
              </a:rPr>
              <a:t>It should be considered practicable unless there are “exceptional circumstances that will render the movement of the child impossible.”</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437104"/>
            <a:ext cx="10860088" cy="1008063"/>
          </a:xfrm>
          <a:prstGeom prst="rect">
            <a:avLst/>
          </a:prstGeom>
          <a:noFill/>
          <a:ln>
            <a:noFill/>
          </a:ln>
        </p:spPr>
        <p:txBody>
          <a:bodyPr anchor="ctr">
            <a:normAutofit/>
          </a:bodyPr>
          <a:lstStyle/>
          <a:p>
            <a:r>
              <a:rPr lang="en-US" sz="3600" b="1" dirty="0"/>
              <a:t>The Concordat on Children in Custody – an overview</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399026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1" y="1388791"/>
            <a:ext cx="9112846" cy="5230509"/>
          </a:xfrm>
        </p:spPr>
        <p:txBody>
          <a:bodyPr>
            <a:normAutofit fontScale="32500" lnSpcReduction="20000"/>
          </a:bodyPr>
          <a:lstStyle/>
          <a:p>
            <a:pPr indent="-342900"/>
            <a:r>
              <a:rPr lang="en-GB" sz="8000" dirty="0">
                <a:latin typeface="Century Gothic" panose="020B0502020202020204" pitchFamily="34" charset="0"/>
              </a:rPr>
              <a:t>Once the custody officer is satisfied that transfer is practicable the next step is to consider is whether secure or non secure accommodation is required.</a:t>
            </a:r>
          </a:p>
          <a:p>
            <a:pPr indent="-342900"/>
            <a:endParaRPr lang="en-GB" sz="8000" dirty="0">
              <a:latin typeface="Century Gothic" panose="020B0502020202020204" pitchFamily="34" charset="0"/>
            </a:endParaRPr>
          </a:p>
          <a:p>
            <a:pPr indent="-342900"/>
            <a:r>
              <a:rPr lang="en-GB" sz="8000" dirty="0">
                <a:latin typeface="Century Gothic" panose="020B0502020202020204" pitchFamily="34" charset="0"/>
              </a:rPr>
              <a:t>Secure accommodation will only be requested when necessary:</a:t>
            </a:r>
          </a:p>
          <a:p>
            <a:pPr indent="-342900"/>
            <a:endParaRPr lang="en-GB" sz="8000" dirty="0">
              <a:latin typeface="Century Gothic" panose="020B0502020202020204" pitchFamily="34" charset="0"/>
            </a:endParaRPr>
          </a:p>
          <a:p>
            <a:pPr lvl="1"/>
            <a:r>
              <a:rPr lang="en-GB" sz="6200" dirty="0">
                <a:latin typeface="Century Gothic" panose="020B0502020202020204" pitchFamily="34" charset="0"/>
              </a:rPr>
              <a:t>The child must be aged 12 or older, and</a:t>
            </a:r>
          </a:p>
          <a:p>
            <a:pPr lvl="1"/>
            <a:endParaRPr lang="en-GB" sz="6200" dirty="0">
              <a:latin typeface="Century Gothic" panose="020B0502020202020204" pitchFamily="34" charset="0"/>
            </a:endParaRPr>
          </a:p>
          <a:p>
            <a:pPr lvl="1"/>
            <a:r>
              <a:rPr lang="en-GB" sz="6200" dirty="0">
                <a:latin typeface="Century Gothic" panose="020B0502020202020204" pitchFamily="34" charset="0"/>
              </a:rPr>
              <a:t>The child must pose a risk of serious harm to the public during the time between being charged and appearing at court. </a:t>
            </a:r>
          </a:p>
          <a:p>
            <a:pPr lvl="1"/>
            <a:endParaRPr lang="en-GB" sz="6200" dirty="0">
              <a:latin typeface="Century Gothic" panose="020B0502020202020204" pitchFamily="34" charset="0"/>
            </a:endParaRPr>
          </a:p>
          <a:p>
            <a:pPr lvl="1"/>
            <a:r>
              <a:rPr lang="en-GB" sz="6200" dirty="0">
                <a:latin typeface="Century Gothic" panose="020B0502020202020204" pitchFamily="34" charset="0"/>
              </a:rPr>
              <a:t>Serious harm has been defined as likely to cause death or serious injury (physical or psychological), and the risk has to be to the public, not the child.</a:t>
            </a:r>
          </a:p>
          <a:p>
            <a:endParaRPr lang="en-GB" dirty="0">
              <a:solidFill>
                <a:srgbClr val="002060"/>
              </a:solidFill>
            </a:endParaRP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294363" y="286590"/>
            <a:ext cx="10860088" cy="1008063"/>
          </a:xfrm>
          <a:prstGeom prst="rect">
            <a:avLst/>
          </a:prstGeom>
          <a:noFill/>
          <a:ln>
            <a:noFill/>
          </a:ln>
        </p:spPr>
        <p:txBody>
          <a:bodyPr anchor="ctr">
            <a:normAutofit/>
          </a:bodyPr>
          <a:lstStyle/>
          <a:p>
            <a:r>
              <a:rPr lang="en-US" sz="3600" b="1" dirty="0"/>
              <a:t>The Concordat on Children in Custody – an overview</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410527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57201" y="1558591"/>
            <a:ext cx="9123759" cy="4862305"/>
          </a:xfrm>
        </p:spPr>
        <p:txBody>
          <a:bodyPr>
            <a:normAutofit/>
          </a:bodyPr>
          <a:lstStyle/>
          <a:p>
            <a:pPr marL="68580" indent="0">
              <a:buNone/>
            </a:pPr>
            <a:r>
              <a:rPr lang="en-GB" dirty="0">
                <a:latin typeface="Century Gothic" panose="020B0502020202020204" pitchFamily="34" charset="0"/>
              </a:rPr>
              <a:t>The Concordat also states that:</a:t>
            </a:r>
          </a:p>
          <a:p>
            <a:pPr marL="68580" indent="0">
              <a:buNone/>
            </a:pPr>
            <a:endParaRPr lang="en-GB" b="1" dirty="0">
              <a:latin typeface="Century Gothic" panose="020B0502020202020204" pitchFamily="34" charset="0"/>
            </a:endParaRPr>
          </a:p>
          <a:p>
            <a:r>
              <a:rPr lang="en-GB" dirty="0">
                <a:latin typeface="Century Gothic" panose="020B0502020202020204" pitchFamily="34" charset="0"/>
              </a:rPr>
              <a:t>Local Authorities will always accept requests for non-secure accommodation.</a:t>
            </a:r>
          </a:p>
          <a:p>
            <a:r>
              <a:rPr lang="en-GB" dirty="0">
                <a:latin typeface="Century Gothic" panose="020B0502020202020204" pitchFamily="34" charset="0"/>
              </a:rPr>
              <a:t>The power to detain will be transferred to the local authority.</a:t>
            </a:r>
          </a:p>
          <a:p>
            <a:r>
              <a:rPr lang="en-GB" dirty="0">
                <a:latin typeface="Century Gothic" panose="020B0502020202020204" pitchFamily="34" charset="0"/>
              </a:rPr>
              <a:t>Where the local authority fails to provide accommodation it will reimburse the police.</a:t>
            </a:r>
          </a:p>
          <a:p>
            <a:r>
              <a:rPr lang="en-GB" dirty="0">
                <a:latin typeface="Century Gothic" panose="020B0502020202020204" pitchFamily="34" charset="0"/>
              </a:rPr>
              <a:t>Police Forces will collect data on transfers</a:t>
            </a:r>
            <a:endParaRPr lang="en-US" dirty="0">
              <a:latin typeface="Century Gothic" panose="020B0502020202020204" pitchFamily="34" charset="0"/>
              <a:cs typeface="Tahoma" pitchFamily="34" charset="0"/>
            </a:endParaRP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437104"/>
            <a:ext cx="10860088" cy="1008063"/>
          </a:xfrm>
          <a:prstGeom prst="rect">
            <a:avLst/>
          </a:prstGeom>
          <a:noFill/>
          <a:ln>
            <a:noFill/>
          </a:ln>
        </p:spPr>
        <p:txBody>
          <a:bodyPr anchor="ctr">
            <a:normAutofit/>
          </a:bodyPr>
          <a:lstStyle/>
          <a:p>
            <a:r>
              <a:rPr lang="en-US" sz="3600" b="1" dirty="0"/>
              <a:t>The Concordat on Children in Custody – an overview</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340424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57201" y="1558591"/>
            <a:ext cx="9123759" cy="4862305"/>
          </a:xfrm>
        </p:spPr>
        <p:txBody>
          <a:bodyPr>
            <a:normAutofit fontScale="92500"/>
          </a:bodyPr>
          <a:lstStyle/>
          <a:p>
            <a:r>
              <a:rPr lang="en-US" dirty="0">
                <a:latin typeface="Century Gothic" panose="020B0502020202020204" pitchFamily="34" charset="0"/>
                <a:cs typeface="Tahoma" pitchFamily="34" charset="0"/>
              </a:rPr>
              <a:t>There is a national focus on vulnerability in custody.</a:t>
            </a:r>
          </a:p>
          <a:p>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Children aren’t getting support.</a:t>
            </a:r>
          </a:p>
          <a:p>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Studies and inspections have demonstrated that current law isn’t being implemented – accommodation isn’t always requested or provided.</a:t>
            </a:r>
          </a:p>
          <a:p>
            <a:endParaRPr lang="en-US" dirty="0">
              <a:latin typeface="Century Gothic" panose="020B0502020202020204" pitchFamily="34" charset="0"/>
              <a:cs typeface="Tahoma" pitchFamily="34" charset="0"/>
            </a:endParaRPr>
          </a:p>
          <a:p>
            <a:r>
              <a:rPr lang="en-US" dirty="0">
                <a:latin typeface="Century Gothic" panose="020B0502020202020204" pitchFamily="34" charset="0"/>
                <a:cs typeface="Tahoma" pitchFamily="34" charset="0"/>
              </a:rPr>
              <a:t>Document clearly sets out agreed role of various agencies.</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437104"/>
            <a:ext cx="10860088" cy="1008063"/>
          </a:xfrm>
          <a:prstGeom prst="rect">
            <a:avLst/>
          </a:prstGeom>
          <a:noFill/>
          <a:ln>
            <a:noFill/>
          </a:ln>
        </p:spPr>
        <p:txBody>
          <a:bodyPr anchor="ctr">
            <a:normAutofit/>
          </a:bodyPr>
          <a:lstStyle/>
          <a:p>
            <a:r>
              <a:rPr lang="en-US" sz="3600" b="1" dirty="0"/>
              <a:t>Why in 2017 and why is it still relevant in 2020?</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382325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3127</TotalTime>
  <Words>1178</Words>
  <Application>Microsoft Macintosh PowerPoint</Application>
  <PresentationFormat>Widescreen</PresentationFormat>
  <Paragraphs>117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Office Theme</vt:lpstr>
      <vt:lpstr>  </vt:lpstr>
      <vt:lpstr>Objectives</vt:lpstr>
      <vt:lpstr>The Concordat on Children in Custody – an overview</vt:lpstr>
      <vt:lpstr>PowerPoint Presentation</vt:lpstr>
      <vt:lpstr>The Concordat on Children in Custody – an overview</vt:lpstr>
      <vt:lpstr>The Concordat on Children in Custody – an overview</vt:lpstr>
      <vt:lpstr>The Concordat on Children in Custody – an overview</vt:lpstr>
      <vt:lpstr>The Concordat on Children in Custody – an overview</vt:lpstr>
      <vt:lpstr>Why in 2017 and why is it still relevant in 2020?</vt:lpstr>
      <vt:lpstr>Local context</vt:lpstr>
      <vt:lpstr>PowerPoint Presentation</vt:lpstr>
      <vt:lpstr>How you can respond:</vt:lpstr>
      <vt:lpstr>How ICVs can respond – a checklist</vt:lpstr>
      <vt:lpstr>Objectives – a recap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271</cp:revision>
  <cp:lastPrinted>2018-07-13T15:29:00Z</cp:lastPrinted>
  <dcterms:created xsi:type="dcterms:W3CDTF">2017-07-11T13:00:39Z</dcterms:created>
  <dcterms:modified xsi:type="dcterms:W3CDTF">2020-04-16T13:56:34Z</dcterms:modified>
</cp:coreProperties>
</file>